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8"/>
  </p:notesMasterIdLst>
  <p:handoutMasterIdLst>
    <p:handoutMasterId r:id="rId49"/>
  </p:handoutMasterIdLst>
  <p:sldIdLst>
    <p:sldId id="362" r:id="rId6"/>
    <p:sldId id="333" r:id="rId7"/>
    <p:sldId id="355" r:id="rId8"/>
    <p:sldId id="364" r:id="rId9"/>
    <p:sldId id="360" r:id="rId10"/>
    <p:sldId id="361" r:id="rId11"/>
    <p:sldId id="363" r:id="rId12"/>
    <p:sldId id="348" r:id="rId13"/>
    <p:sldId id="353" r:id="rId14"/>
    <p:sldId id="352" r:id="rId15"/>
    <p:sldId id="354" r:id="rId16"/>
    <p:sldId id="356" r:id="rId17"/>
    <p:sldId id="357" r:id="rId18"/>
    <p:sldId id="358" r:id="rId19"/>
    <p:sldId id="386" r:id="rId20"/>
    <p:sldId id="367" r:id="rId21"/>
    <p:sldId id="365" r:id="rId22"/>
    <p:sldId id="368" r:id="rId23"/>
    <p:sldId id="369" r:id="rId24"/>
    <p:sldId id="370" r:id="rId25"/>
    <p:sldId id="371" r:id="rId26"/>
    <p:sldId id="359" r:id="rId27"/>
    <p:sldId id="376" r:id="rId28"/>
    <p:sldId id="372" r:id="rId29"/>
    <p:sldId id="325" r:id="rId30"/>
    <p:sldId id="383" r:id="rId31"/>
    <p:sldId id="291" r:id="rId32"/>
    <p:sldId id="380" r:id="rId33"/>
    <p:sldId id="388" r:id="rId34"/>
    <p:sldId id="347" r:id="rId35"/>
    <p:sldId id="389" r:id="rId36"/>
    <p:sldId id="349" r:id="rId37"/>
    <p:sldId id="381" r:id="rId38"/>
    <p:sldId id="382" r:id="rId39"/>
    <p:sldId id="385" r:id="rId40"/>
    <p:sldId id="384" r:id="rId41"/>
    <p:sldId id="374" r:id="rId42"/>
    <p:sldId id="378" r:id="rId43"/>
    <p:sldId id="375" r:id="rId44"/>
    <p:sldId id="377" r:id="rId45"/>
    <p:sldId id="379" r:id="rId46"/>
    <p:sldId id="3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3EB6D6A-2169-4AC7-A88C-1DE5F4E77129}">
          <p14:sldIdLst>
            <p14:sldId id="362"/>
            <p14:sldId id="333"/>
            <p14:sldId id="355"/>
            <p14:sldId id="364"/>
            <p14:sldId id="360"/>
            <p14:sldId id="361"/>
            <p14:sldId id="363"/>
            <p14:sldId id="348"/>
            <p14:sldId id="353"/>
            <p14:sldId id="352"/>
            <p14:sldId id="354"/>
            <p14:sldId id="356"/>
            <p14:sldId id="357"/>
            <p14:sldId id="358"/>
            <p14:sldId id="386"/>
            <p14:sldId id="367"/>
            <p14:sldId id="365"/>
            <p14:sldId id="368"/>
            <p14:sldId id="369"/>
            <p14:sldId id="370"/>
            <p14:sldId id="371"/>
            <p14:sldId id="359"/>
            <p14:sldId id="376"/>
            <p14:sldId id="372"/>
            <p14:sldId id="325"/>
            <p14:sldId id="383"/>
            <p14:sldId id="291"/>
            <p14:sldId id="380"/>
            <p14:sldId id="388"/>
            <p14:sldId id="347"/>
            <p14:sldId id="389"/>
            <p14:sldId id="349"/>
            <p14:sldId id="381"/>
            <p14:sldId id="382"/>
            <p14:sldId id="385"/>
            <p14:sldId id="384"/>
            <p14:sldId id="374"/>
            <p14:sldId id="378"/>
            <p14:sldId id="375"/>
            <p14:sldId id="377"/>
            <p14:sldId id="379"/>
            <p14:sldId id="310"/>
          </p14:sldIdLst>
        </p14:section>
      </p14:sectionLst>
    </p:ex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8C9"/>
    <a:srgbClr val="FFFF00"/>
    <a:srgbClr val="D9D9D9"/>
    <a:srgbClr val="176DAD"/>
    <a:srgbClr val="024C84"/>
    <a:srgbClr val="993200"/>
    <a:srgbClr val="4D4E44"/>
    <a:srgbClr val="176338"/>
    <a:srgbClr val="0F5D3F"/>
    <a:srgbClr val="ABC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89072" autoAdjust="0"/>
  </p:normalViewPr>
  <p:slideViewPr>
    <p:cSldViewPr>
      <p:cViewPr varScale="1">
        <p:scale>
          <a:sx n="91" d="100"/>
          <a:sy n="91" d="100"/>
        </p:scale>
        <p:origin x="163" y="67"/>
      </p:cViewPr>
      <p:guideLst>
        <p:guide orient="horz" pos="2160"/>
        <p:guide pos="3841"/>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64" d="100"/>
          <a:sy n="64" d="100"/>
        </p:scale>
        <p:origin x="3192"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993C83-2184-4286-ABE1-941A40B40C8F}" type="datetimeFigureOut">
              <a:rPr lang="en-US" smtClean="0"/>
              <a:pPr/>
              <a:t>3/18/2019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603001-E0F2-47E5-A338-816CC267AF60}" type="slidenum">
              <a:rPr lang="en-US" smtClean="0"/>
              <a:pPr/>
              <a:t>‹#›</a:t>
            </a:fld>
            <a:endParaRPr lang="en-US"/>
          </a:p>
        </p:txBody>
      </p:sp>
    </p:spTree>
    <p:extLst>
      <p:ext uri="{BB962C8B-B14F-4D97-AF65-F5344CB8AC3E}">
        <p14:creationId xmlns:p14="http://schemas.microsoft.com/office/powerpoint/2010/main" val="215365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3241F-7ED4-45AC-844C-15DB0D5F9CCD}" type="datetimeFigureOut">
              <a:rPr lang="en-US" smtClean="0"/>
              <a:pPr/>
              <a:t>3/18/2019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73B8C3-A209-4A55-9261-22C2A02B3159}" type="slidenum">
              <a:rPr lang="en-US" smtClean="0"/>
              <a:pPr/>
              <a:t>‹#›</a:t>
            </a:fld>
            <a:endParaRPr lang="en-US"/>
          </a:p>
        </p:txBody>
      </p:sp>
    </p:spTree>
    <p:extLst>
      <p:ext uri="{BB962C8B-B14F-4D97-AF65-F5344CB8AC3E}">
        <p14:creationId xmlns:p14="http://schemas.microsoft.com/office/powerpoint/2010/main" val="174408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a:t>
            </a:fld>
            <a:endParaRPr lang="en-US"/>
          </a:p>
        </p:txBody>
      </p:sp>
    </p:spTree>
    <p:extLst>
      <p:ext uri="{BB962C8B-B14F-4D97-AF65-F5344CB8AC3E}">
        <p14:creationId xmlns:p14="http://schemas.microsoft.com/office/powerpoint/2010/main" val="163055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29</a:t>
            </a:fld>
            <a:endParaRPr lang="en-US"/>
          </a:p>
        </p:txBody>
      </p:sp>
    </p:spTree>
    <p:extLst>
      <p:ext uri="{BB962C8B-B14F-4D97-AF65-F5344CB8AC3E}">
        <p14:creationId xmlns:p14="http://schemas.microsoft.com/office/powerpoint/2010/main" val="218007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30</a:t>
            </a:fld>
            <a:endParaRPr lang="en-US"/>
          </a:p>
        </p:txBody>
      </p:sp>
    </p:spTree>
    <p:extLst>
      <p:ext uri="{BB962C8B-B14F-4D97-AF65-F5344CB8AC3E}">
        <p14:creationId xmlns:p14="http://schemas.microsoft.com/office/powerpoint/2010/main" val="226293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31</a:t>
            </a:fld>
            <a:endParaRPr lang="en-US"/>
          </a:p>
        </p:txBody>
      </p:sp>
    </p:spTree>
    <p:extLst>
      <p:ext uri="{BB962C8B-B14F-4D97-AF65-F5344CB8AC3E}">
        <p14:creationId xmlns:p14="http://schemas.microsoft.com/office/powerpoint/2010/main" val="212975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2</a:t>
            </a:fld>
            <a:endParaRPr lang="en-US"/>
          </a:p>
        </p:txBody>
      </p:sp>
    </p:spTree>
    <p:extLst>
      <p:ext uri="{BB962C8B-B14F-4D97-AF65-F5344CB8AC3E}">
        <p14:creationId xmlns:p14="http://schemas.microsoft.com/office/powerpoint/2010/main" val="218007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8</a:t>
            </a:fld>
            <a:endParaRPr lang="en-US"/>
          </a:p>
        </p:txBody>
      </p:sp>
    </p:spTree>
    <p:extLst>
      <p:ext uri="{BB962C8B-B14F-4D97-AF65-F5344CB8AC3E}">
        <p14:creationId xmlns:p14="http://schemas.microsoft.com/office/powerpoint/2010/main" val="212975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9</a:t>
            </a:fld>
            <a:endParaRPr lang="en-US"/>
          </a:p>
        </p:txBody>
      </p:sp>
    </p:spTree>
    <p:extLst>
      <p:ext uri="{BB962C8B-B14F-4D97-AF65-F5344CB8AC3E}">
        <p14:creationId xmlns:p14="http://schemas.microsoft.com/office/powerpoint/2010/main" val="316961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10</a:t>
            </a:fld>
            <a:endParaRPr lang="en-US"/>
          </a:p>
        </p:txBody>
      </p:sp>
    </p:spTree>
    <p:extLst>
      <p:ext uri="{BB962C8B-B14F-4D97-AF65-F5344CB8AC3E}">
        <p14:creationId xmlns:p14="http://schemas.microsoft.com/office/powerpoint/2010/main" val="157789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11</a:t>
            </a:fld>
            <a:endParaRPr lang="en-US"/>
          </a:p>
        </p:txBody>
      </p:sp>
    </p:spTree>
    <p:extLst>
      <p:ext uri="{BB962C8B-B14F-4D97-AF65-F5344CB8AC3E}">
        <p14:creationId xmlns:p14="http://schemas.microsoft.com/office/powerpoint/2010/main" val="227889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3B8C3-A209-4A55-9261-22C2A02B3159}" type="slidenum">
              <a:rPr lang="en-US" smtClean="0"/>
              <a:pPr/>
              <a:t>27</a:t>
            </a:fld>
            <a:endParaRPr lang="en-US" dirty="0"/>
          </a:p>
        </p:txBody>
      </p:sp>
    </p:spTree>
    <p:extLst>
      <p:ext uri="{BB962C8B-B14F-4D97-AF65-F5344CB8AC3E}">
        <p14:creationId xmlns:p14="http://schemas.microsoft.com/office/powerpoint/2010/main" val="746880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6" name="Рисунок 5" descr="02 Титульный лист (16 к 9).wmf"/>
          <p:cNvPicPr>
            <a:picLocks noChangeAspect="1"/>
          </p:cNvPicPr>
          <p:nvPr userDrawn="1"/>
        </p:nvPicPr>
        <p:blipFill>
          <a:blip r:embed="rId2" cstate="print"/>
          <a:stretch>
            <a:fillRect/>
          </a:stretch>
        </p:blipFill>
        <p:spPr>
          <a:xfrm>
            <a:off x="0" y="0"/>
            <a:ext cx="12206301" cy="6858000"/>
          </a:xfrm>
          <a:prstGeom prst="rect">
            <a:avLst/>
          </a:prstGeom>
        </p:spPr>
      </p:pic>
      <p:sp>
        <p:nvSpPr>
          <p:cNvPr id="21" name="Title 1"/>
          <p:cNvSpPr>
            <a:spLocks noGrp="1"/>
          </p:cNvSpPr>
          <p:nvPr>
            <p:ph type="ctrTitle"/>
          </p:nvPr>
        </p:nvSpPr>
        <p:spPr>
          <a:xfrm>
            <a:off x="914400" y="2667000"/>
            <a:ext cx="10363200" cy="1828800"/>
          </a:xfrm>
        </p:spPr>
        <p:txBody>
          <a:bodyPr/>
          <a:lstStyle>
            <a:lvl1pPr algn="ctr">
              <a:defRPr sz="3500">
                <a:solidFill>
                  <a:schemeClr val="tx2"/>
                </a:solidFill>
                <a:latin typeface="Helvetica" panose="020B0604020202020204" pitchFamily="34" charset="0"/>
                <a:cs typeface="Helvetica" panose="020B0604020202020204" pitchFamily="34" charset="0"/>
              </a:defRPr>
            </a:lvl1pPr>
          </a:lstStyle>
          <a:p>
            <a:r>
              <a:rPr lang="ru-RU"/>
              <a:t>Образец заголовка</a:t>
            </a:r>
            <a:endParaRPr lang="en-US" dirty="0"/>
          </a:p>
        </p:txBody>
      </p:sp>
      <p:sp>
        <p:nvSpPr>
          <p:cNvPr id="22" name="Subtitle 2"/>
          <p:cNvSpPr>
            <a:spLocks noGrp="1"/>
          </p:cNvSpPr>
          <p:nvPr>
            <p:ph type="subTitle" idx="1" hasCustomPrompt="1"/>
          </p:nvPr>
        </p:nvSpPr>
        <p:spPr>
          <a:xfrm>
            <a:off x="7241835" y="5514805"/>
            <a:ext cx="4048616" cy="987425"/>
          </a:xfrm>
        </p:spPr>
        <p:txBody>
          <a:bodyPr>
            <a:normAutofit/>
          </a:bodyPr>
          <a:lstStyle>
            <a:lvl1pPr marL="0" indent="0" algn="r">
              <a:buNone/>
              <a:defRPr sz="1800" b="1" baseline="0">
                <a:solidFill>
                  <a:schemeClr val="tx1"/>
                </a:solidFill>
                <a:latin typeface="Helvetica" panose="020B0604020202020204" pitchFamily="34" charset="0"/>
                <a:cs typeface="Helvetica"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Роман Мнев</a:t>
            </a:r>
          </a:p>
          <a:p>
            <a:r>
              <a:rPr lang="ru-RU" dirty="0"/>
              <a:t>инженер</a:t>
            </a:r>
            <a:endParaRPr lang="en-US" dirty="0"/>
          </a:p>
        </p:txBody>
      </p:sp>
      <p:sp>
        <p:nvSpPr>
          <p:cNvPr id="23" name="TextBox 22"/>
          <p:cNvSpPr txBox="1"/>
          <p:nvPr userDrawn="1"/>
        </p:nvSpPr>
        <p:spPr>
          <a:xfrm>
            <a:off x="10227052" y="6527630"/>
            <a:ext cx="2438400" cy="246221"/>
          </a:xfrm>
          <a:prstGeom prst="rect">
            <a:avLst/>
          </a:prstGeom>
          <a:noFill/>
        </p:spPr>
        <p:txBody>
          <a:bodyPr wrap="square" rtlCol="0">
            <a:spAutoFit/>
          </a:bodyPr>
          <a:lstStyle/>
          <a:p>
            <a:r>
              <a:rPr lang="en-US" sz="1000" dirty="0">
                <a:solidFill>
                  <a:schemeClr val="bg1"/>
                </a:solidFill>
                <a:latin typeface="Arial" pitchFamily="34" charset="0"/>
                <a:cs typeface="Arial" pitchFamily="34" charset="0"/>
              </a:rPr>
              <a:t>© 2016 The MathWorks, Inc.</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1" y="762000"/>
            <a:ext cx="10769600" cy="762000"/>
          </a:xfrm>
        </p:spPr>
        <p:txBody>
          <a:bodyPr/>
          <a:lstStyle>
            <a:lvl1pPr>
              <a:defRPr sz="2800" baseline="0">
                <a:solidFill>
                  <a:schemeClr val="tx2"/>
                </a:solidFill>
                <a:latin typeface="Helvetica" panose="020B0604020202020204" pitchFamily="34" charset="0"/>
                <a:cs typeface="Helvetica" panose="020B0604020202020204" pitchFamily="34" charset="0"/>
              </a:defRPr>
            </a:lvl1pPr>
          </a:lstStyle>
          <a:p>
            <a:r>
              <a:rPr lang="ru-RU"/>
              <a:t>Образец заголовка</a:t>
            </a:r>
            <a:endParaRPr lang="en-US" dirty="0"/>
          </a:p>
        </p:txBody>
      </p:sp>
      <p:sp>
        <p:nvSpPr>
          <p:cNvPr id="3" name="Content Placeholder 2"/>
          <p:cNvSpPr>
            <a:spLocks noGrp="1"/>
          </p:cNvSpPr>
          <p:nvPr>
            <p:ph idx="1"/>
          </p:nvPr>
        </p:nvSpPr>
        <p:spPr>
          <a:xfrm>
            <a:off x="609601" y="1600200"/>
            <a:ext cx="10769600" cy="4648200"/>
          </a:xfrm>
        </p:spPr>
        <p:txBody>
          <a:bodyPr/>
          <a:lstStyle>
            <a:lvl1pPr>
              <a:buSzPct val="75000"/>
              <a:defRPr sz="2400">
                <a:latin typeface="Helvetica" panose="020B0604020202020204" pitchFamily="34" charset="0"/>
                <a:cs typeface="Helvetica" panose="020B0604020202020204" pitchFamily="34" charset="0"/>
              </a:defRPr>
            </a:lvl1pPr>
            <a:lvl2pPr>
              <a:lnSpc>
                <a:spcPct val="105000"/>
              </a:lnSpc>
              <a:defRPr sz="2000">
                <a:latin typeface="Helvetica" panose="020B0604020202020204" pitchFamily="34" charset="0"/>
                <a:cs typeface="Helvetica" panose="020B0604020202020204" pitchFamily="34" charset="0"/>
              </a:defRPr>
            </a:lvl2pPr>
            <a:lvl3pPr>
              <a:lnSpc>
                <a:spcPct val="105000"/>
              </a:lnSpc>
              <a:buSzPct val="75000"/>
              <a:defRPr sz="1600">
                <a:latin typeface="Helvetica" panose="020B0604020202020204" pitchFamily="34" charset="0"/>
                <a:cs typeface="Helvetica" panose="020B0604020202020204" pitchFamily="34" charset="0"/>
              </a:defRPr>
            </a:lvl3pPr>
            <a:lvl4pPr>
              <a:lnSpc>
                <a:spcPct val="105000"/>
              </a:lnSpc>
              <a:defRPr/>
            </a:lvl4pPr>
            <a:lvl5pPr>
              <a:lnSpc>
                <a:spcPct val="105000"/>
              </a:lnSpc>
              <a:defRPr/>
            </a:lvl5pPr>
          </a:lstStyle>
          <a:p>
            <a:pPr lvl="0"/>
            <a:r>
              <a:rPr lang="ru-RU"/>
              <a:t>Образец текста</a:t>
            </a:r>
          </a:p>
          <a:p>
            <a:pPr lvl="1"/>
            <a:r>
              <a:rPr lang="ru-RU"/>
              <a:t>Второй уровень</a:t>
            </a:r>
          </a:p>
          <a:p>
            <a:pPr lvl="2"/>
            <a:r>
              <a:rPr lang="ru-RU"/>
              <a:t>Третий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1" y="762000"/>
            <a:ext cx="10769600" cy="762000"/>
          </a:xfrm>
        </p:spPr>
        <p:txBody>
          <a:bodyPr/>
          <a:lstStyle>
            <a:lvl1pPr>
              <a:defRPr sz="2800" baseline="0">
                <a:solidFill>
                  <a:schemeClr val="tx2"/>
                </a:solidFill>
                <a:latin typeface="Helvetica" panose="020B0604020202020204" pitchFamily="34" charset="0"/>
                <a:cs typeface="Helvetica" panose="020B0604020202020204" pitchFamily="34" charset="0"/>
              </a:defRPr>
            </a:lvl1pPr>
          </a:lstStyle>
          <a:p>
            <a:r>
              <a:rPr lang="ru-RU"/>
              <a:t>Образец заголовка</a:t>
            </a:r>
            <a:endParaRPr lang="en-US" dirty="0"/>
          </a:p>
        </p:txBody>
      </p:sp>
    </p:spTree>
    <p:extLst>
      <p:ext uri="{BB962C8B-B14F-4D97-AF65-F5344CB8AC3E}">
        <p14:creationId xmlns:p14="http://schemas.microsoft.com/office/powerpoint/2010/main" val="399695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1914527"/>
            <a:ext cx="10363200" cy="1362075"/>
          </a:xfrm>
        </p:spPr>
        <p:txBody>
          <a:bodyPr anchor="t"/>
          <a:lstStyle>
            <a:lvl1pPr algn="ctr">
              <a:defRPr sz="3200" b="1" cap="none">
                <a:solidFill>
                  <a:schemeClr val="tx2"/>
                </a:solidFill>
                <a:latin typeface="Helvetica" panose="020B0604020202020204" pitchFamily="34" charset="0"/>
                <a:cs typeface="Helvetica" panose="020B0604020202020204" pitchFamily="34" charset="0"/>
              </a:defRPr>
            </a:lvl1pPr>
          </a:lstStyle>
          <a:p>
            <a:r>
              <a:rPr lang="en-US" dirty="0"/>
              <a:t>Click to edit Section Header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92" y="0"/>
            <a:ext cx="12223590" cy="6858000"/>
          </a:xfrm>
          <a:prstGeom prst="rect">
            <a:avLst/>
          </a:prstGeom>
        </p:spPr>
      </p:pic>
      <p:sp>
        <p:nvSpPr>
          <p:cNvPr id="7" name="Title 1"/>
          <p:cNvSpPr txBox="1">
            <a:spLocks/>
          </p:cNvSpPr>
          <p:nvPr userDrawn="1"/>
        </p:nvSpPr>
        <p:spPr>
          <a:xfrm>
            <a:off x="7608168" y="2492896"/>
            <a:ext cx="3730208" cy="1944216"/>
          </a:xfrm>
          <a:prstGeom prst="rect">
            <a:avLst/>
          </a:prstGeom>
        </p:spPr>
        <p:txBody>
          <a:bodyPr vert="horz" lIns="91440" tIns="45720" rIns="91440" bIns="45720" rtlCol="0" anchor="t" anchorCtr="0">
            <a:noAutofit/>
          </a:bodyPr>
          <a:lstStyle>
            <a:lvl1pPr algn="r" defTabSz="914400" rtl="0" eaLnBrk="1" latinLnBrk="0" hangingPunct="1">
              <a:spcBef>
                <a:spcPct val="0"/>
              </a:spcBef>
              <a:buNone/>
              <a:defRPr sz="1800" b="1" kern="1200">
                <a:solidFill>
                  <a:schemeClr val="tx2"/>
                </a:solidFill>
                <a:latin typeface="Arial Narrow" panose="020B0606020202030204" pitchFamily="34" charset="0"/>
                <a:ea typeface="+mj-ea"/>
                <a:cs typeface="Arial" pitchFamily="34" charset="0"/>
              </a:defRPr>
            </a:lvl1pPr>
          </a:lstStyle>
          <a:p>
            <a:pPr algn="l"/>
            <a:r>
              <a:rPr lang="ru-RU" sz="1800" dirty="0">
                <a:latin typeface="Helvetica" panose="020B0604020202020204" pitchFamily="34" charset="0"/>
                <a:cs typeface="Helvetica" panose="020B0604020202020204" pitchFamily="34" charset="0"/>
              </a:rPr>
              <a:t>Андрей Кисельников</a:t>
            </a:r>
          </a:p>
          <a:p>
            <a:pPr algn="l"/>
            <a:r>
              <a:rPr lang="ru-RU" sz="1800" dirty="0">
                <a:solidFill>
                  <a:schemeClr val="tx1"/>
                </a:solidFill>
                <a:latin typeface="Helvetica" panose="020B0604020202020204" pitchFamily="34" charset="0"/>
                <a:cs typeface="Helvetica" panose="020B0604020202020204" pitchFamily="34" charset="0"/>
              </a:rPr>
              <a:t>Инженер</a:t>
            </a:r>
          </a:p>
          <a:p>
            <a:pPr algn="l"/>
            <a:endParaRPr lang="ru-RU" sz="1800" dirty="0">
              <a:solidFill>
                <a:schemeClr val="tx1"/>
              </a:solidFill>
              <a:latin typeface="Helvetica" panose="020B0604020202020204" pitchFamily="34" charset="0"/>
              <a:cs typeface="Helvetica" panose="020B0604020202020204" pitchFamily="34" charset="0"/>
            </a:endParaRPr>
          </a:p>
          <a:p>
            <a:pPr algn="l"/>
            <a:r>
              <a:rPr lang="en-US" sz="1800" b="0" dirty="0">
                <a:solidFill>
                  <a:schemeClr val="tx1"/>
                </a:solidFill>
                <a:latin typeface="Helvetica" panose="020B0604020202020204" pitchFamily="34" charset="0"/>
                <a:cs typeface="Helvetica" panose="020B0604020202020204" pitchFamily="34" charset="0"/>
              </a:rPr>
              <a:t>Andrey.Kiselnikov@exponenta.ru</a:t>
            </a:r>
            <a:endParaRPr lang="ru-RU" sz="1800" b="0" dirty="0">
              <a:solidFill>
                <a:schemeClr val="tx1"/>
              </a:solidFill>
              <a:latin typeface="Helvetica" panose="020B0604020202020204" pitchFamily="34" charset="0"/>
              <a:cs typeface="Helvetica" panose="020B0604020202020204"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ru-RU" sz="1800" b="0" dirty="0">
                <a:solidFill>
                  <a:schemeClr val="tx1"/>
                </a:solidFill>
              </a:rPr>
              <a:t>+7 (495) 009-65-85</a:t>
            </a:r>
            <a:endParaRPr lang="en-US" sz="1800" b="0" dirty="0">
              <a:solidFill>
                <a:schemeClr val="tx1"/>
              </a:solidFill>
              <a:latin typeface="Helvetica" panose="020B0604020202020204" pitchFamily="34" charset="0"/>
              <a:cs typeface="Helvetica" panose="020B0604020202020204" pitchFamily="34" charset="0"/>
            </a:endParaRPr>
          </a:p>
        </p:txBody>
      </p:sp>
      <p:sp>
        <p:nvSpPr>
          <p:cNvPr id="8" name="Title 1"/>
          <p:cNvSpPr txBox="1">
            <a:spLocks/>
          </p:cNvSpPr>
          <p:nvPr userDrawn="1"/>
        </p:nvSpPr>
        <p:spPr>
          <a:xfrm>
            <a:off x="825160" y="5562600"/>
            <a:ext cx="3542648" cy="457200"/>
          </a:xfrm>
          <a:prstGeom prst="rect">
            <a:avLst/>
          </a:prstGeom>
        </p:spPr>
        <p:txBody>
          <a:bodyPr vert="horz" lIns="91440" tIns="45720" rIns="91440" bIns="45720" rtlCol="0" anchor="t" anchorCtr="0">
            <a:noAutofit/>
          </a:bodyPr>
          <a:lstStyle>
            <a:lvl1pPr algn="r" defTabSz="914400" rtl="0" eaLnBrk="1" latinLnBrk="0" hangingPunct="1">
              <a:spcBef>
                <a:spcPct val="0"/>
              </a:spcBef>
              <a:buNone/>
              <a:defRPr sz="1800" b="1" kern="1200">
                <a:solidFill>
                  <a:schemeClr val="tx2"/>
                </a:solidFill>
                <a:latin typeface="Arial Narrow" panose="020B0606020202030204" pitchFamily="34" charset="0"/>
                <a:ea typeface="+mj-ea"/>
                <a:cs typeface="Arial" pitchFamily="34" charset="0"/>
              </a:defRPr>
            </a:lvl1pPr>
          </a:lstStyle>
          <a:p>
            <a:pPr algn="l"/>
            <a:r>
              <a:rPr lang="ru-RU" sz="1500" b="0" dirty="0">
                <a:solidFill>
                  <a:schemeClr val="tx1"/>
                </a:solidFill>
              </a:rPr>
              <a:t>Москва, 2-й </a:t>
            </a:r>
            <a:r>
              <a:rPr lang="ru-RU" sz="1500" b="0" dirty="0" err="1">
                <a:solidFill>
                  <a:schemeClr val="tx1"/>
                </a:solidFill>
              </a:rPr>
              <a:t>Южнопортовый</a:t>
            </a:r>
            <a:r>
              <a:rPr lang="ru-RU" sz="1500" b="0" dirty="0">
                <a:solidFill>
                  <a:schemeClr val="tx1"/>
                </a:solidFill>
              </a:rPr>
              <a:t> пр., д. 31, стр. 4</a:t>
            </a:r>
            <a:endParaRPr lang="en-US" sz="1500" b="0" dirty="0">
              <a:solidFill>
                <a:schemeClr val="tx1"/>
              </a:solidFill>
            </a:endParaRPr>
          </a:p>
        </p:txBody>
      </p:sp>
      <p:sp>
        <p:nvSpPr>
          <p:cNvPr id="9" name="Title 1"/>
          <p:cNvSpPr txBox="1">
            <a:spLocks/>
          </p:cNvSpPr>
          <p:nvPr userDrawn="1"/>
        </p:nvSpPr>
        <p:spPr>
          <a:xfrm>
            <a:off x="4440111" y="5562600"/>
            <a:ext cx="2015930" cy="685800"/>
          </a:xfrm>
          <a:prstGeom prst="rect">
            <a:avLst/>
          </a:prstGeom>
        </p:spPr>
        <p:txBody>
          <a:bodyPr vert="horz" lIns="91440" tIns="45720" rIns="91440" bIns="45720" rtlCol="0" anchor="t" anchorCtr="0">
            <a:noAutofit/>
          </a:bodyPr>
          <a:lstStyle>
            <a:lvl1pPr algn="r" defTabSz="914400" rtl="0" eaLnBrk="1" latinLnBrk="0" hangingPunct="1">
              <a:spcBef>
                <a:spcPct val="0"/>
              </a:spcBef>
              <a:buNone/>
              <a:defRPr sz="1800" b="1" kern="1200">
                <a:solidFill>
                  <a:schemeClr val="tx2"/>
                </a:solidFill>
                <a:latin typeface="Arial Narrow" panose="020B0606020202030204" pitchFamily="34" charset="0"/>
                <a:ea typeface="+mj-ea"/>
                <a:cs typeface="Arial" pitchFamily="34" charset="0"/>
              </a:defRPr>
            </a:lvl1pPr>
          </a:lstStyle>
          <a:p>
            <a:pPr algn="l"/>
            <a:r>
              <a:rPr lang="ru-RU" sz="1700" b="0" dirty="0">
                <a:solidFill>
                  <a:schemeClr val="tx1"/>
                </a:solidFill>
              </a:rPr>
              <a:t>+7 (495) 009-65-85</a:t>
            </a:r>
          </a:p>
        </p:txBody>
      </p:sp>
      <p:sp>
        <p:nvSpPr>
          <p:cNvPr id="10" name="Title 1"/>
          <p:cNvSpPr txBox="1">
            <a:spLocks/>
          </p:cNvSpPr>
          <p:nvPr userDrawn="1"/>
        </p:nvSpPr>
        <p:spPr>
          <a:xfrm>
            <a:off x="7392226" y="5562600"/>
            <a:ext cx="2648947" cy="685800"/>
          </a:xfrm>
          <a:prstGeom prst="rect">
            <a:avLst/>
          </a:prstGeom>
        </p:spPr>
        <p:txBody>
          <a:bodyPr vert="horz" lIns="91440" tIns="45720" rIns="91440" bIns="45720" rtlCol="0" anchor="t" anchorCtr="0">
            <a:noAutofit/>
          </a:bodyPr>
          <a:lstStyle>
            <a:lvl1pPr algn="r" defTabSz="914400" rtl="0" eaLnBrk="1" latinLnBrk="0" hangingPunct="1">
              <a:spcBef>
                <a:spcPct val="0"/>
              </a:spcBef>
              <a:buNone/>
              <a:defRPr sz="1800" b="1" kern="1200">
                <a:solidFill>
                  <a:schemeClr val="tx2"/>
                </a:solidFill>
                <a:latin typeface="Arial Narrow" panose="020B0606020202030204" pitchFamily="34" charset="0"/>
                <a:ea typeface="+mj-ea"/>
                <a:cs typeface="Arial" pitchFamily="34" charset="0"/>
              </a:defRPr>
            </a:lvl1pPr>
          </a:lstStyle>
          <a:p>
            <a:pPr algn="l"/>
            <a:r>
              <a:rPr lang="en-US" sz="1700" b="0" dirty="0">
                <a:solidFill>
                  <a:schemeClr val="tx1"/>
                </a:solidFill>
              </a:rPr>
              <a:t>info@exponenta.ru</a:t>
            </a:r>
          </a:p>
        </p:txBody>
      </p:sp>
      <p:sp>
        <p:nvSpPr>
          <p:cNvPr id="11" name="Title 1"/>
          <p:cNvSpPr txBox="1">
            <a:spLocks/>
          </p:cNvSpPr>
          <p:nvPr userDrawn="1"/>
        </p:nvSpPr>
        <p:spPr>
          <a:xfrm>
            <a:off x="10373783" y="5562600"/>
            <a:ext cx="1527780" cy="685800"/>
          </a:xfrm>
          <a:prstGeom prst="rect">
            <a:avLst/>
          </a:prstGeom>
        </p:spPr>
        <p:txBody>
          <a:bodyPr vert="horz" lIns="91440" tIns="45720" rIns="91440" bIns="45720" rtlCol="0" anchor="t" anchorCtr="0">
            <a:noAutofit/>
          </a:bodyPr>
          <a:lstStyle>
            <a:lvl1pPr algn="r" defTabSz="914400" rtl="0" eaLnBrk="1" latinLnBrk="0" hangingPunct="1">
              <a:spcBef>
                <a:spcPct val="0"/>
              </a:spcBef>
              <a:buNone/>
              <a:defRPr sz="1800" b="1" kern="1200">
                <a:solidFill>
                  <a:schemeClr val="tx2"/>
                </a:solidFill>
                <a:latin typeface="Arial Narrow" panose="020B0606020202030204" pitchFamily="34" charset="0"/>
                <a:ea typeface="+mj-ea"/>
                <a:cs typeface="Arial" pitchFamily="34" charset="0"/>
              </a:defRPr>
            </a:lvl1pPr>
          </a:lstStyle>
          <a:p>
            <a:pPr algn="l"/>
            <a:r>
              <a:rPr lang="en-US" sz="1700" b="0" dirty="0">
                <a:solidFill>
                  <a:schemeClr val="tx1"/>
                </a:solidFill>
              </a:rPr>
              <a:t>exponenta.ru</a:t>
            </a:r>
          </a:p>
        </p:txBody>
      </p:sp>
      <p:sp>
        <p:nvSpPr>
          <p:cNvPr id="12" name="Title 1"/>
          <p:cNvSpPr txBox="1">
            <a:spLocks/>
          </p:cNvSpPr>
          <p:nvPr userDrawn="1"/>
        </p:nvSpPr>
        <p:spPr>
          <a:xfrm>
            <a:off x="825160" y="2667000"/>
            <a:ext cx="3882986" cy="914400"/>
          </a:xfrm>
          <a:prstGeom prst="rect">
            <a:avLst/>
          </a:prstGeom>
        </p:spPr>
        <p:txBody>
          <a:bodyPr vert="horz" lIns="91440" tIns="45720" rIns="91440" bIns="45720" rtlCol="0" anchor="t" anchorCtr="0">
            <a:noAutofit/>
          </a:bodyPr>
          <a:lstStyle>
            <a:lvl1pPr algn="r" defTabSz="914400" rtl="0" eaLnBrk="1" latinLnBrk="0" hangingPunct="1">
              <a:spcBef>
                <a:spcPct val="0"/>
              </a:spcBef>
              <a:buNone/>
              <a:defRPr sz="1800" b="1" kern="1200">
                <a:solidFill>
                  <a:schemeClr val="tx2"/>
                </a:solidFill>
                <a:latin typeface="Arial Narrow" panose="020B0606020202030204" pitchFamily="34" charset="0"/>
                <a:ea typeface="+mj-ea"/>
                <a:cs typeface="Arial" pitchFamily="34" charset="0"/>
              </a:defRPr>
            </a:lvl1pPr>
          </a:lstStyle>
          <a:p>
            <a:pPr algn="r"/>
            <a:r>
              <a:rPr lang="ru-RU" sz="1800" dirty="0">
                <a:latin typeface="Helvetica" panose="020B0604020202020204" pitchFamily="34" charset="0"/>
                <a:cs typeface="Helvetica" panose="020B0604020202020204" pitchFamily="34" charset="0"/>
              </a:rPr>
              <a:t>Центр Инженерных Технологий</a:t>
            </a:r>
          </a:p>
          <a:p>
            <a:pPr algn="r"/>
            <a:r>
              <a:rPr lang="ru-RU" sz="1800" dirty="0">
                <a:latin typeface="Helvetica" panose="020B0604020202020204" pitchFamily="34" charset="0"/>
                <a:cs typeface="Helvetica" panose="020B0604020202020204" pitchFamily="34" charset="0"/>
              </a:rPr>
              <a:t>и Моделирования</a:t>
            </a:r>
            <a:endParaRPr lang="en-US" sz="1800" dirty="0">
              <a:solidFill>
                <a:schemeClr val="tx1"/>
              </a:solidFill>
              <a:latin typeface="Helvetica" panose="020B0604020202020204" pitchFamily="34" charset="0"/>
              <a:cs typeface="Helvetica" panose="020B0604020202020204" pitchFamily="34" charset="0"/>
            </a:endParaRPr>
          </a:p>
        </p:txBody>
      </p:sp>
      <p:sp>
        <p:nvSpPr>
          <p:cNvPr id="13" name="Title 1"/>
          <p:cNvSpPr txBox="1">
            <a:spLocks/>
          </p:cNvSpPr>
          <p:nvPr userDrawn="1"/>
        </p:nvSpPr>
        <p:spPr>
          <a:xfrm>
            <a:off x="443216" y="457200"/>
            <a:ext cx="2597225" cy="685800"/>
          </a:xfrm>
          <a:prstGeom prst="rect">
            <a:avLst/>
          </a:prstGeom>
        </p:spPr>
        <p:txBody>
          <a:bodyPr vert="horz" lIns="91440" tIns="45720" rIns="91440" bIns="45720" rtlCol="0" anchor="t" anchorCtr="0">
            <a:noAutofit/>
          </a:bodyPr>
          <a:lstStyle>
            <a:lvl1pPr algn="r" defTabSz="914400" rtl="0" eaLnBrk="1" latinLnBrk="0" hangingPunct="1">
              <a:spcBef>
                <a:spcPct val="0"/>
              </a:spcBef>
              <a:buNone/>
              <a:defRPr sz="1800" b="1" kern="1200">
                <a:solidFill>
                  <a:schemeClr val="tx2"/>
                </a:solidFill>
                <a:latin typeface="Arial Narrow" panose="020B0606020202030204" pitchFamily="34" charset="0"/>
                <a:ea typeface="+mj-ea"/>
                <a:cs typeface="Arial" pitchFamily="34" charset="0"/>
              </a:defRPr>
            </a:lvl1pPr>
          </a:lstStyle>
          <a:p>
            <a:pPr algn="l"/>
            <a:r>
              <a:rPr lang="ru-RU" sz="3000" dirty="0">
                <a:solidFill>
                  <a:schemeClr val="bg1"/>
                </a:solidFill>
                <a:latin typeface="Helvetica" panose="020B0604020202020204" pitchFamily="34" charset="0"/>
                <a:cs typeface="Helvetica" panose="020B0604020202020204" pitchFamily="34" charset="0"/>
              </a:rPr>
              <a:t>Контакты</a:t>
            </a:r>
            <a:endParaRPr lang="en-US" sz="3000" dirty="0">
              <a:solidFill>
                <a:schemeClr val="bg1"/>
              </a:solidFill>
              <a:latin typeface="Helvetica" panose="020B0604020202020204" pitchFamily="34" charset="0"/>
              <a:cs typeface="Helvetica"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48380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914400"/>
            <a:ext cx="10769600" cy="990600"/>
          </a:xfrm>
          <a:prstGeom prst="rect">
            <a:avLst/>
          </a:prstGeom>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609601" y="2209800"/>
            <a:ext cx="10769600" cy="438755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Rectangle 7"/>
          <p:cNvSpPr/>
          <p:nvPr/>
        </p:nvSpPr>
        <p:spPr>
          <a:xfrm>
            <a:off x="11582400" y="6484952"/>
            <a:ext cx="609600" cy="381001"/>
          </a:xfrm>
          <a:prstGeom prst="rect">
            <a:avLst/>
          </a:prstGeom>
          <a:noFill/>
          <a:ln w="12700">
            <a:noFill/>
          </a:ln>
        </p:spPr>
        <p:txBody>
          <a:bodyPr wrap="square" anchor="ctr">
            <a:noAutofit/>
          </a:bodyPr>
          <a:lstStyle/>
          <a:p>
            <a:pPr algn="ctr"/>
            <a:fld id="{47FBD1EF-0801-4063-B668-C71608ACC70F}" type="slidenum">
              <a:rPr kumimoji="0" lang="en-US" sz="1200" b="1" i="0" u="none" strike="noStrike" kern="1200" cap="none" spc="0" normalizeH="0" baseline="0" noProof="0" smtClean="0">
                <a:ln>
                  <a:noFill/>
                </a:ln>
                <a:solidFill>
                  <a:schemeClr val="tx2"/>
                </a:solidFill>
                <a:effectLst/>
                <a:uLnTx/>
                <a:uFillTx/>
                <a:latin typeface="Arial" pitchFamily="34" charset="0"/>
                <a:ea typeface="+mn-ea"/>
                <a:cs typeface="Arial" pitchFamily="34" charset="0"/>
              </a:rPr>
              <a:pPr algn="ctr"/>
              <a:t>‹#›</a:t>
            </a:fld>
            <a:endParaRPr lang="en-US" sz="1200" b="1" dirty="0">
              <a:solidFill>
                <a:schemeClr val="tx2"/>
              </a:solidFill>
            </a:endParaRPr>
          </a:p>
        </p:txBody>
      </p:sp>
      <p:pic>
        <p:nvPicPr>
          <p:cNvPr id="6" name="Рисунок 5" descr="02 Колонтитул (16 к 9).wmf"/>
          <p:cNvPicPr>
            <a:picLocks noChangeAspect="1"/>
          </p:cNvPicPr>
          <p:nvPr userDrawn="1"/>
        </p:nvPicPr>
        <p:blipFill>
          <a:blip r:embed="rId8" cstate="print"/>
          <a:stretch>
            <a:fillRect/>
          </a:stretch>
        </p:blipFill>
        <p:spPr>
          <a:xfrm>
            <a:off x="609820" y="332656"/>
            <a:ext cx="10755801" cy="3861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64" r:id="rId5"/>
    <p:sldLayoutId id="2147483666" r:id="rId6"/>
  </p:sldLayoutIdLst>
  <p:hf hdr="0" ftr="0" dt="0"/>
  <p:txStyles>
    <p:titleStyle>
      <a:lvl1pPr algn="l" defTabSz="914400" rtl="0" eaLnBrk="1" latinLnBrk="0" hangingPunct="1">
        <a:spcBef>
          <a:spcPct val="0"/>
        </a:spcBef>
        <a:buNone/>
        <a:defRPr sz="3500" b="1" kern="1200">
          <a:solidFill>
            <a:schemeClr val="tx2"/>
          </a:solidFill>
          <a:latin typeface="Helvetica" panose="020B0604020202020204" pitchFamily="34" charset="0"/>
          <a:ea typeface="+mj-ea"/>
          <a:cs typeface="Helvetica" panose="020B0604020202020204" pitchFamily="34" charset="0"/>
        </a:defRPr>
      </a:lvl1pPr>
    </p:titleStyle>
    <p:bodyStyle>
      <a:lvl1pPr marL="342900" indent="-342900" algn="l" defTabSz="914400" rtl="0" eaLnBrk="1" latinLnBrk="0" hangingPunct="1">
        <a:spcBef>
          <a:spcPct val="20000"/>
        </a:spcBef>
        <a:buClr>
          <a:schemeClr val="tx2"/>
        </a:buClr>
        <a:buSzPct val="75000"/>
        <a:buFont typeface="Wingdings" pitchFamily="2" charset="2"/>
        <a:buChar char="§"/>
        <a:defRPr sz="24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Clr>
          <a:schemeClr val="tx2"/>
        </a:buClr>
        <a:buFont typeface="Arial" pitchFamily="34" charset="0"/>
        <a:buChar char="–"/>
        <a:defRPr sz="20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Clr>
          <a:schemeClr val="tx2"/>
        </a:buClr>
        <a:buSzPct val="75000"/>
        <a:buFont typeface="Wingdings" pitchFamily="2" charset="2"/>
        <a:buChar char="§"/>
        <a:defRPr sz="16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3.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5326" y="2432634"/>
            <a:ext cx="11371313" cy="2114764"/>
          </a:xfrm>
        </p:spPr>
        <p:txBody>
          <a:bodyPr/>
          <a:lstStyle/>
          <a:p>
            <a:r>
              <a:rPr lang="ru-RU" dirty="0"/>
              <a:t>Разработка и прототипирование</a:t>
            </a:r>
            <a:r>
              <a:rPr lang="en-US" dirty="0"/>
              <a:t> </a:t>
            </a:r>
            <a:r>
              <a:rPr lang="ru-RU" dirty="0"/>
              <a:t>систем связи стандарта </a:t>
            </a:r>
            <a:r>
              <a:rPr lang="ru-RU" dirty="0">
                <a:solidFill>
                  <a:schemeClr val="accent2">
                    <a:lumMod val="60000"/>
                    <a:lumOff val="40000"/>
                  </a:schemeClr>
                </a:solidFill>
              </a:rPr>
              <a:t>5</a:t>
            </a:r>
            <a:r>
              <a:rPr lang="en-US" dirty="0">
                <a:solidFill>
                  <a:schemeClr val="accent2">
                    <a:lumMod val="60000"/>
                    <a:lumOff val="40000"/>
                  </a:schemeClr>
                </a:solidFill>
              </a:rPr>
              <a:t>G </a:t>
            </a:r>
            <a:r>
              <a:rPr lang="en-US" dirty="0"/>
              <a:t>c</a:t>
            </a:r>
            <a:r>
              <a:rPr lang="ru-RU" dirty="0"/>
              <a:t> использованием</a:t>
            </a:r>
            <a:br>
              <a:rPr lang="en-US" dirty="0"/>
            </a:br>
            <a:r>
              <a:rPr lang="ru-RU" dirty="0"/>
              <a:t> </a:t>
            </a:r>
            <a:r>
              <a:rPr lang="en-US" dirty="0">
                <a:solidFill>
                  <a:schemeClr val="accent2">
                    <a:lumMod val="60000"/>
                    <a:lumOff val="40000"/>
                  </a:schemeClr>
                </a:solidFill>
              </a:rPr>
              <a:t>MATLAB</a:t>
            </a:r>
            <a:br>
              <a:rPr lang="en-US" dirty="0"/>
            </a:br>
            <a:br>
              <a:rPr lang="ru-RU" sz="3200" dirty="0"/>
            </a:br>
            <a:br>
              <a:rPr lang="en-US" sz="3200" dirty="0"/>
            </a:br>
            <a:endParaRPr lang="ru-RU" sz="3200" dirty="0"/>
          </a:p>
        </p:txBody>
      </p:sp>
      <p:sp>
        <p:nvSpPr>
          <p:cNvPr id="3" name="Подзаголовок 2"/>
          <p:cNvSpPr>
            <a:spLocks noGrp="1"/>
          </p:cNvSpPr>
          <p:nvPr>
            <p:ph type="subTitle" idx="1"/>
          </p:nvPr>
        </p:nvSpPr>
        <p:spPr>
          <a:xfrm>
            <a:off x="6879370" y="5283262"/>
            <a:ext cx="5184575" cy="1326167"/>
          </a:xfrm>
        </p:spPr>
        <p:txBody>
          <a:bodyPr>
            <a:normAutofit/>
          </a:bodyPr>
          <a:lstStyle/>
          <a:p>
            <a:r>
              <a:rPr lang="ru-RU" sz="2000" dirty="0">
                <a:solidFill>
                  <a:schemeClr val="tx2"/>
                </a:solidFill>
              </a:rPr>
              <a:t>Андрей Кисельников</a:t>
            </a:r>
          </a:p>
          <a:p>
            <a:r>
              <a:rPr lang="ru-RU" sz="2000" dirty="0">
                <a:solidFill>
                  <a:schemeClr val="tx2"/>
                </a:solidFill>
              </a:rPr>
              <a:t>Инженер ЦИТМ Экспонента</a:t>
            </a:r>
          </a:p>
        </p:txBody>
      </p:sp>
      <p:pic>
        <p:nvPicPr>
          <p:cNvPr id="5" name="Рисунок 8">
            <a:extLst>
              <a:ext uri="{FF2B5EF4-FFF2-40B4-BE49-F238E27FC236}">
                <a16:creationId xmlns:a16="http://schemas.microsoft.com/office/drawing/2014/main" id="{2A904CF5-69F8-435D-9E3E-CE80DC17F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488" y="228842"/>
            <a:ext cx="1558959" cy="1596982"/>
          </a:xfrm>
          <a:prstGeom prst="rect">
            <a:avLst/>
          </a:prstGeom>
        </p:spPr>
      </p:pic>
      <p:sp>
        <p:nvSpPr>
          <p:cNvPr id="6" name="Rectangle 5">
            <a:extLst>
              <a:ext uri="{FF2B5EF4-FFF2-40B4-BE49-F238E27FC236}">
                <a16:creationId xmlns:a16="http://schemas.microsoft.com/office/drawing/2014/main" id="{F0F68D74-CC83-4114-A710-8FEF28FB230B}"/>
              </a:ext>
            </a:extLst>
          </p:cNvPr>
          <p:cNvSpPr/>
          <p:nvPr/>
        </p:nvSpPr>
        <p:spPr>
          <a:xfrm>
            <a:off x="5159896" y="192342"/>
            <a:ext cx="5688632" cy="615553"/>
          </a:xfrm>
          <a:prstGeom prst="rect">
            <a:avLst/>
          </a:prstGeom>
        </p:spPr>
        <p:txBody>
          <a:bodyPr wrap="square">
            <a:spAutoFit/>
          </a:bodyPr>
          <a:lstStyle/>
          <a:p>
            <a:pPr algn="ctr">
              <a:buClrTx/>
              <a:buFontTx/>
              <a:buNone/>
            </a:pPr>
            <a:r>
              <a:rPr lang="ru-RU" altLang="ru-RU" sz="1700" dirty="0" err="1">
                <a:solidFill>
                  <a:schemeClr val="accent1">
                    <a:lumMod val="50000"/>
                  </a:schemeClr>
                </a:solidFill>
                <a:latin typeface="Arial" panose="020B0604020202020204" pitchFamily="34" charset="0"/>
                <a:cs typeface="Arial" panose="020B0604020202020204" pitchFamily="34" charset="0"/>
              </a:rPr>
              <a:t>ЯрГУ</a:t>
            </a:r>
            <a:r>
              <a:rPr lang="ru-RU" altLang="ru-RU" sz="1700" dirty="0">
                <a:solidFill>
                  <a:schemeClr val="accent1">
                    <a:lumMod val="50000"/>
                  </a:schemeClr>
                </a:solidFill>
                <a:latin typeface="Arial" panose="020B0604020202020204" pitchFamily="34" charset="0"/>
                <a:cs typeface="Arial" panose="020B0604020202020204" pitchFamily="34" charset="0"/>
              </a:rPr>
              <a:t> им. П.Г. Демидова, физический факультет кафедра «</a:t>
            </a:r>
            <a:r>
              <a:rPr lang="ru-RU" altLang="ru-RU" sz="1700" dirty="0" err="1">
                <a:solidFill>
                  <a:schemeClr val="accent1">
                    <a:lumMod val="50000"/>
                  </a:schemeClr>
                </a:solidFill>
                <a:latin typeface="Arial" panose="020B0604020202020204" pitchFamily="34" charset="0"/>
                <a:cs typeface="Arial" panose="020B0604020202020204" pitchFamily="34" charset="0"/>
              </a:rPr>
              <a:t>Инфокоммуникаций</a:t>
            </a:r>
            <a:r>
              <a:rPr lang="ru-RU" altLang="ru-RU" sz="1700" dirty="0">
                <a:solidFill>
                  <a:schemeClr val="accent1">
                    <a:lumMod val="50000"/>
                  </a:schemeClr>
                </a:solidFill>
                <a:latin typeface="Arial" panose="020B0604020202020204" pitchFamily="34" charset="0"/>
                <a:cs typeface="Arial" panose="020B0604020202020204" pitchFamily="34" charset="0"/>
              </a:rPr>
              <a:t> и радиофизики»</a:t>
            </a:r>
          </a:p>
        </p:txBody>
      </p:sp>
      <p:pic>
        <p:nvPicPr>
          <p:cNvPr id="8" name="Picture 2" descr="ÐÐ°ÑÑÐ¸Ð½ÐºÐ¸ Ð¿Ð¾ Ð·Ð°Ð¿ÑÐ¾ÑÑ matlab logo">
            <a:extLst>
              <a:ext uri="{FF2B5EF4-FFF2-40B4-BE49-F238E27FC236}">
                <a16:creationId xmlns:a16="http://schemas.microsoft.com/office/drawing/2014/main" id="{9D560D32-C1C7-42CC-BC7E-8F078C24AF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9496" y="5172302"/>
            <a:ext cx="1881402" cy="14110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5G-logo 500px">
            <a:extLst>
              <a:ext uri="{FF2B5EF4-FFF2-40B4-BE49-F238E27FC236}">
                <a16:creationId xmlns:a16="http://schemas.microsoft.com/office/drawing/2014/main" id="{EFB6EFD9-2886-4EF3-A88E-FBDC21ACBF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464" y="5091179"/>
            <a:ext cx="1411051" cy="141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99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0FF7F58D-FF57-416C-9F81-E33596634AB1}"/>
              </a:ext>
            </a:extLst>
          </p:cNvPr>
          <p:cNvSpPr txBox="1">
            <a:spLocks/>
          </p:cNvSpPr>
          <p:nvPr/>
        </p:nvSpPr>
        <p:spPr>
          <a:xfrm>
            <a:off x="2783632" y="836712"/>
            <a:ext cx="6300700" cy="714753"/>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b="1" kern="1200" baseline="0">
                <a:solidFill>
                  <a:schemeClr val="tx2"/>
                </a:solidFill>
                <a:latin typeface="Helvetica" panose="020B0604020202020204" pitchFamily="34" charset="0"/>
                <a:ea typeface="+mj-ea"/>
                <a:cs typeface="Helvetica" panose="020B0604020202020204" pitchFamily="34" charset="0"/>
              </a:defRPr>
            </a:lvl1pPr>
          </a:lstStyle>
          <a:p>
            <a:pPr algn="ctr"/>
            <a:r>
              <a:rPr lang="ru-RU" dirty="0"/>
              <a:t>ОСНОВНЫЕ СПЕЦИФИКАЦИИ</a:t>
            </a:r>
          </a:p>
        </p:txBody>
      </p:sp>
      <p:sp>
        <p:nvSpPr>
          <p:cNvPr id="5" name="Rectangle 4">
            <a:extLst>
              <a:ext uri="{FF2B5EF4-FFF2-40B4-BE49-F238E27FC236}">
                <a16:creationId xmlns:a16="http://schemas.microsoft.com/office/drawing/2014/main" id="{723DF860-A296-49D9-BEAE-E7BCCB790120}"/>
              </a:ext>
            </a:extLst>
          </p:cNvPr>
          <p:cNvSpPr/>
          <p:nvPr/>
        </p:nvSpPr>
        <p:spPr>
          <a:xfrm>
            <a:off x="475536" y="1551465"/>
            <a:ext cx="11592071" cy="4893647"/>
          </a:xfrm>
          <a:prstGeom prst="rect">
            <a:avLst/>
          </a:prstGeom>
        </p:spPr>
        <p:txBody>
          <a:bodyPr wrap="square">
            <a:spAutoFit/>
          </a:bodyPr>
          <a:lstStyle/>
          <a:p>
            <a:pPr fontAlgn="base"/>
            <a:r>
              <a:rPr lang="en-US" sz="2400" b="1" dirty="0">
                <a:solidFill>
                  <a:schemeClr val="tx2">
                    <a:lumMod val="50000"/>
                  </a:schemeClr>
                </a:solidFill>
              </a:rPr>
              <a:t>TS</a:t>
            </a:r>
            <a:r>
              <a:rPr lang="en-US" sz="2400" b="1" dirty="0"/>
              <a:t> 38.201     </a:t>
            </a:r>
            <a:r>
              <a:rPr lang="en-US" sz="2400" dirty="0">
                <a:solidFill>
                  <a:schemeClr val="tx2">
                    <a:lumMod val="50000"/>
                  </a:schemeClr>
                </a:solidFill>
              </a:rPr>
              <a:t>NR</a:t>
            </a:r>
            <a:r>
              <a:rPr lang="en-US" sz="2400" dirty="0"/>
              <a:t>; Physical layer; General description          Mr. Nagata, Satoshi</a:t>
            </a:r>
          </a:p>
          <a:p>
            <a:pPr fontAlgn="base"/>
            <a:endParaRPr lang="en-US" sz="2400" dirty="0"/>
          </a:p>
          <a:p>
            <a:pPr fontAlgn="base"/>
            <a:r>
              <a:rPr lang="en-US" sz="2400" b="1" dirty="0">
                <a:solidFill>
                  <a:schemeClr val="tx2">
                    <a:lumMod val="50000"/>
                  </a:schemeClr>
                </a:solidFill>
              </a:rPr>
              <a:t>TS</a:t>
            </a:r>
            <a:r>
              <a:rPr lang="en-US" sz="2400" b="1" dirty="0"/>
              <a:t> 38.202     </a:t>
            </a:r>
            <a:r>
              <a:rPr lang="en-US" sz="2400" dirty="0">
                <a:solidFill>
                  <a:schemeClr val="tx2">
                    <a:lumMod val="50000"/>
                  </a:schemeClr>
                </a:solidFill>
              </a:rPr>
              <a:t>NR</a:t>
            </a:r>
            <a:r>
              <a:rPr lang="en-US" sz="2400" dirty="0"/>
              <a:t>; Services provided by the physical layer   Dr. </a:t>
            </a:r>
            <a:r>
              <a:rPr lang="en-US" sz="2400" dirty="0" err="1"/>
              <a:t>Soriaga</a:t>
            </a:r>
            <a:r>
              <a:rPr lang="en-US" sz="2400" dirty="0"/>
              <a:t>, Joseph</a:t>
            </a:r>
          </a:p>
          <a:p>
            <a:pPr fontAlgn="base"/>
            <a:endParaRPr lang="en-US" sz="2400" dirty="0"/>
          </a:p>
          <a:p>
            <a:pPr fontAlgn="base"/>
            <a:r>
              <a:rPr lang="en-US" sz="2400" b="1" dirty="0">
                <a:solidFill>
                  <a:schemeClr val="tx2">
                    <a:lumMod val="50000"/>
                  </a:schemeClr>
                </a:solidFill>
              </a:rPr>
              <a:t>TS</a:t>
            </a:r>
            <a:r>
              <a:rPr lang="en-US" sz="2400" b="1" dirty="0"/>
              <a:t> 38.211     </a:t>
            </a:r>
            <a:r>
              <a:rPr lang="en-US" sz="2400" dirty="0">
                <a:solidFill>
                  <a:schemeClr val="tx2">
                    <a:lumMod val="50000"/>
                  </a:schemeClr>
                </a:solidFill>
              </a:rPr>
              <a:t>NR</a:t>
            </a:r>
            <a:r>
              <a:rPr lang="en-US" sz="2400" dirty="0"/>
              <a:t>; Physical channels and modulation           Dr. </a:t>
            </a:r>
            <a:r>
              <a:rPr lang="en-US" sz="2400" dirty="0" err="1"/>
              <a:t>Parkvall</a:t>
            </a:r>
            <a:r>
              <a:rPr lang="en-US" sz="2400" dirty="0"/>
              <a:t>, Stefan</a:t>
            </a:r>
          </a:p>
          <a:p>
            <a:pPr fontAlgn="base"/>
            <a:endParaRPr lang="en-US" sz="2400" dirty="0"/>
          </a:p>
          <a:p>
            <a:pPr fontAlgn="base"/>
            <a:r>
              <a:rPr lang="en-US" sz="2400" b="1" dirty="0">
                <a:solidFill>
                  <a:schemeClr val="tx2">
                    <a:lumMod val="50000"/>
                  </a:schemeClr>
                </a:solidFill>
              </a:rPr>
              <a:t>TS</a:t>
            </a:r>
            <a:r>
              <a:rPr lang="en-US" sz="2400" b="1" dirty="0"/>
              <a:t> 38.212     </a:t>
            </a:r>
            <a:r>
              <a:rPr lang="en-US" sz="2400" dirty="0">
                <a:solidFill>
                  <a:schemeClr val="tx2">
                    <a:lumMod val="50000"/>
                  </a:schemeClr>
                </a:solidFill>
              </a:rPr>
              <a:t>NR</a:t>
            </a:r>
            <a:r>
              <a:rPr lang="en-US" sz="2400" dirty="0"/>
              <a:t>; Multiplexing and channel coding              Dr. Shen, </a:t>
            </a:r>
            <a:r>
              <a:rPr lang="en-US" sz="2400" dirty="0" err="1"/>
              <a:t>Zukang</a:t>
            </a:r>
            <a:endParaRPr lang="en-US" sz="2400" dirty="0"/>
          </a:p>
          <a:p>
            <a:pPr fontAlgn="base"/>
            <a:endParaRPr lang="en-US" sz="2400" dirty="0"/>
          </a:p>
          <a:p>
            <a:pPr fontAlgn="base"/>
            <a:r>
              <a:rPr lang="en-US" sz="2400" b="1" dirty="0">
                <a:solidFill>
                  <a:schemeClr val="tx2">
                    <a:lumMod val="50000"/>
                  </a:schemeClr>
                </a:solidFill>
              </a:rPr>
              <a:t>TS</a:t>
            </a:r>
            <a:r>
              <a:rPr lang="en-US" sz="2400" b="1" dirty="0"/>
              <a:t> 38.213     </a:t>
            </a:r>
            <a:r>
              <a:rPr lang="en-US" sz="2400" dirty="0">
                <a:solidFill>
                  <a:schemeClr val="tx2">
                    <a:lumMod val="50000"/>
                  </a:schemeClr>
                </a:solidFill>
              </a:rPr>
              <a:t>NR</a:t>
            </a:r>
            <a:r>
              <a:rPr lang="en-US" sz="2400" dirty="0"/>
              <a:t>; Physical layer procedures for control       Dr. </a:t>
            </a:r>
            <a:r>
              <a:rPr lang="en-US" sz="2400" dirty="0" err="1"/>
              <a:t>Papasakellariou</a:t>
            </a:r>
            <a:r>
              <a:rPr lang="en-US" sz="2400" dirty="0"/>
              <a:t>, Aris</a:t>
            </a:r>
          </a:p>
          <a:p>
            <a:pPr fontAlgn="base"/>
            <a:endParaRPr lang="en-US" sz="2400" dirty="0"/>
          </a:p>
          <a:p>
            <a:pPr fontAlgn="base"/>
            <a:r>
              <a:rPr lang="en-US" sz="2400" b="1" dirty="0">
                <a:solidFill>
                  <a:schemeClr val="tx2">
                    <a:lumMod val="50000"/>
                  </a:schemeClr>
                </a:solidFill>
              </a:rPr>
              <a:t>TS</a:t>
            </a:r>
            <a:r>
              <a:rPr lang="en-US" sz="2400" b="1" dirty="0"/>
              <a:t> 38.214     </a:t>
            </a:r>
            <a:r>
              <a:rPr lang="en-US" sz="2400" dirty="0">
                <a:solidFill>
                  <a:schemeClr val="tx2">
                    <a:lumMod val="50000"/>
                  </a:schemeClr>
                </a:solidFill>
              </a:rPr>
              <a:t>NR</a:t>
            </a:r>
            <a:r>
              <a:rPr lang="en-US" sz="2400" dirty="0"/>
              <a:t>; Physical layer procedures for data           Dr. Enescu, Mihai</a:t>
            </a:r>
          </a:p>
          <a:p>
            <a:pPr fontAlgn="base"/>
            <a:endParaRPr lang="en-US" sz="2400" dirty="0"/>
          </a:p>
          <a:p>
            <a:pPr fontAlgn="base"/>
            <a:r>
              <a:rPr lang="en-US" sz="2400" b="1" dirty="0">
                <a:solidFill>
                  <a:schemeClr val="tx2">
                    <a:lumMod val="50000"/>
                  </a:schemeClr>
                </a:solidFill>
              </a:rPr>
              <a:t>TS</a:t>
            </a:r>
            <a:r>
              <a:rPr lang="en-US" sz="2400" b="1" dirty="0"/>
              <a:t> 38.215     </a:t>
            </a:r>
            <a:r>
              <a:rPr lang="en-US" sz="2400" dirty="0">
                <a:solidFill>
                  <a:schemeClr val="tx2">
                    <a:lumMod val="50000"/>
                  </a:schemeClr>
                </a:solidFill>
              </a:rPr>
              <a:t>NR</a:t>
            </a:r>
            <a:r>
              <a:rPr lang="en-US" sz="2400" dirty="0"/>
              <a:t>; Physical layer measurements                   Mr. Alexei, </a:t>
            </a:r>
            <a:r>
              <a:rPr lang="en-US" sz="2400" dirty="0" err="1"/>
              <a:t>Davydov</a:t>
            </a:r>
            <a:endParaRPr lang="en-US" sz="2400" dirty="0"/>
          </a:p>
        </p:txBody>
      </p:sp>
      <p:sp>
        <p:nvSpPr>
          <p:cNvPr id="7" name="Rectangle 6">
            <a:extLst>
              <a:ext uri="{FF2B5EF4-FFF2-40B4-BE49-F238E27FC236}">
                <a16:creationId xmlns:a16="http://schemas.microsoft.com/office/drawing/2014/main" id="{D580B6B7-EB20-4E02-9B54-A910548926B8}"/>
              </a:ext>
            </a:extLst>
          </p:cNvPr>
          <p:cNvSpPr/>
          <p:nvPr/>
        </p:nvSpPr>
        <p:spPr>
          <a:xfrm>
            <a:off x="475536" y="2754513"/>
            <a:ext cx="248786" cy="369332"/>
          </a:xfrm>
          <a:prstGeom prst="rect">
            <a:avLst/>
          </a:prstGeom>
        </p:spPr>
        <p:txBody>
          <a:bodyPr wrap="none">
            <a:spAutoFit/>
          </a:bodyPr>
          <a:lstStyle/>
          <a:p>
            <a:pPr fontAlgn="base"/>
            <a:r>
              <a:rPr lang="en-US" dirty="0"/>
              <a:t> </a:t>
            </a:r>
          </a:p>
        </p:txBody>
      </p:sp>
    </p:spTree>
    <p:extLst>
      <p:ext uri="{BB962C8B-B14F-4D97-AF65-F5344CB8AC3E}">
        <p14:creationId xmlns:p14="http://schemas.microsoft.com/office/powerpoint/2010/main" val="4097717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0FF7F58D-FF57-416C-9F81-E33596634AB1}"/>
              </a:ext>
            </a:extLst>
          </p:cNvPr>
          <p:cNvSpPr txBox="1">
            <a:spLocks/>
          </p:cNvSpPr>
          <p:nvPr/>
        </p:nvSpPr>
        <p:spPr>
          <a:xfrm>
            <a:off x="1199456" y="836712"/>
            <a:ext cx="9649072" cy="714753"/>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b="1" kern="1200" baseline="0">
                <a:solidFill>
                  <a:schemeClr val="tx2"/>
                </a:solidFill>
                <a:latin typeface="Helvetica" panose="020B0604020202020204" pitchFamily="34" charset="0"/>
                <a:ea typeface="+mj-ea"/>
                <a:cs typeface="Helvetica" panose="020B0604020202020204" pitchFamily="34" charset="0"/>
              </a:defRPr>
            </a:lvl1pPr>
          </a:lstStyle>
          <a:p>
            <a:pPr algn="ctr"/>
            <a:r>
              <a:rPr lang="ru-RU" dirty="0"/>
              <a:t>ВЗАИМОСВЯЗЬ СПЕЦИФИКАЦИЙ</a:t>
            </a:r>
          </a:p>
        </p:txBody>
      </p:sp>
      <p:sp>
        <p:nvSpPr>
          <p:cNvPr id="7" name="Rectangle 6">
            <a:extLst>
              <a:ext uri="{FF2B5EF4-FFF2-40B4-BE49-F238E27FC236}">
                <a16:creationId xmlns:a16="http://schemas.microsoft.com/office/drawing/2014/main" id="{D580B6B7-EB20-4E02-9B54-A910548926B8}"/>
              </a:ext>
            </a:extLst>
          </p:cNvPr>
          <p:cNvSpPr/>
          <p:nvPr/>
        </p:nvSpPr>
        <p:spPr>
          <a:xfrm>
            <a:off x="475536" y="2754513"/>
            <a:ext cx="248786" cy="369332"/>
          </a:xfrm>
          <a:prstGeom prst="rect">
            <a:avLst/>
          </a:prstGeom>
        </p:spPr>
        <p:txBody>
          <a:bodyPr wrap="none">
            <a:spAutoFit/>
          </a:bodyPr>
          <a:lstStyle/>
          <a:p>
            <a:pPr fontAlgn="base"/>
            <a:r>
              <a:rPr lang="en-US" dirty="0"/>
              <a:t> </a:t>
            </a:r>
          </a:p>
        </p:txBody>
      </p:sp>
      <p:sp>
        <p:nvSpPr>
          <p:cNvPr id="8" name="Rectangle 7">
            <a:extLst>
              <a:ext uri="{FF2B5EF4-FFF2-40B4-BE49-F238E27FC236}">
                <a16:creationId xmlns:a16="http://schemas.microsoft.com/office/drawing/2014/main" id="{6D9026D0-4240-401C-8CED-6F5D114B6511}"/>
              </a:ext>
            </a:extLst>
          </p:cNvPr>
          <p:cNvSpPr/>
          <p:nvPr/>
        </p:nvSpPr>
        <p:spPr>
          <a:xfrm rot="16200000">
            <a:off x="2130373" y="5594560"/>
            <a:ext cx="1624164" cy="461665"/>
          </a:xfrm>
          <a:prstGeom prst="rect">
            <a:avLst/>
          </a:prstGeom>
        </p:spPr>
        <p:txBody>
          <a:bodyPr wrap="none">
            <a:spAutoFit/>
          </a:bodyPr>
          <a:lstStyle/>
          <a:p>
            <a:pPr algn="ctr"/>
            <a:r>
              <a:rPr lang="en-US" sz="2400" dirty="0">
                <a:latin typeface="Arial" pitchFamily="34" charset="0"/>
                <a:cs typeface="Arial" pitchFamily="34" charset="0"/>
              </a:rPr>
              <a:t>Simulation</a:t>
            </a:r>
            <a:endParaRPr lang="ru-RU" sz="2400" dirty="0">
              <a:latin typeface="Arial" pitchFamily="34" charset="0"/>
              <a:cs typeface="Arial" pitchFamily="34" charset="0"/>
            </a:endParaRPr>
          </a:p>
        </p:txBody>
      </p:sp>
      <p:grpSp>
        <p:nvGrpSpPr>
          <p:cNvPr id="77" name="Group 76">
            <a:extLst>
              <a:ext uri="{FF2B5EF4-FFF2-40B4-BE49-F238E27FC236}">
                <a16:creationId xmlns:a16="http://schemas.microsoft.com/office/drawing/2014/main" id="{2F6519E7-6B2B-4B4C-9F09-CB20A20AAD69}"/>
              </a:ext>
            </a:extLst>
          </p:cNvPr>
          <p:cNvGrpSpPr/>
          <p:nvPr/>
        </p:nvGrpSpPr>
        <p:grpSpPr>
          <a:xfrm>
            <a:off x="2711624" y="1582089"/>
            <a:ext cx="6192688" cy="4756359"/>
            <a:chOff x="2711624" y="1582089"/>
            <a:chExt cx="6192688" cy="4756359"/>
          </a:xfrm>
        </p:grpSpPr>
        <p:sp>
          <p:nvSpPr>
            <p:cNvPr id="2" name="Rectangle 1">
              <a:extLst>
                <a:ext uri="{FF2B5EF4-FFF2-40B4-BE49-F238E27FC236}">
                  <a16:creationId xmlns:a16="http://schemas.microsoft.com/office/drawing/2014/main" id="{50D0F053-C292-46BE-883A-E6C08B7947C2}"/>
                </a:ext>
              </a:extLst>
            </p:cNvPr>
            <p:cNvSpPr/>
            <p:nvPr/>
          </p:nvSpPr>
          <p:spPr>
            <a:xfrm>
              <a:off x="3287688" y="2316531"/>
              <a:ext cx="5616624" cy="276561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3" name="Rectangle 2">
              <a:extLst>
                <a:ext uri="{FF2B5EF4-FFF2-40B4-BE49-F238E27FC236}">
                  <a16:creationId xmlns:a16="http://schemas.microsoft.com/office/drawing/2014/main" id="{CF7381A1-6C53-45A6-9A8F-3A9BE2DDE310}"/>
                </a:ext>
              </a:extLst>
            </p:cNvPr>
            <p:cNvSpPr/>
            <p:nvPr/>
          </p:nvSpPr>
          <p:spPr>
            <a:xfrm>
              <a:off x="3287688" y="1582089"/>
              <a:ext cx="5616624" cy="36933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5G NR Higher Layers</a:t>
              </a:r>
              <a:endParaRPr lang="ru-RU" dirty="0">
                <a:solidFill>
                  <a:schemeClr val="tx1"/>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4E94A9A8-2C07-40D8-8ADA-6BEBD4435876}"/>
                </a:ext>
              </a:extLst>
            </p:cNvPr>
            <p:cNvSpPr/>
            <p:nvPr/>
          </p:nvSpPr>
          <p:spPr>
            <a:xfrm>
              <a:off x="3287688" y="5330336"/>
              <a:ext cx="5616624" cy="100811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5" name="Rectangle 4">
              <a:extLst>
                <a:ext uri="{FF2B5EF4-FFF2-40B4-BE49-F238E27FC236}">
                  <a16:creationId xmlns:a16="http://schemas.microsoft.com/office/drawing/2014/main" id="{F5779516-8A28-42A2-A88A-2C12FAAF3116}"/>
                </a:ext>
              </a:extLst>
            </p:cNvPr>
            <p:cNvSpPr/>
            <p:nvPr/>
          </p:nvSpPr>
          <p:spPr>
            <a:xfrm rot="16200000">
              <a:off x="1909962" y="3457975"/>
              <a:ext cx="2064989" cy="461665"/>
            </a:xfrm>
            <a:prstGeom prst="rect">
              <a:avLst/>
            </a:prstGeom>
          </p:spPr>
          <p:txBody>
            <a:bodyPr wrap="none">
              <a:spAutoFit/>
            </a:bodyPr>
            <a:lstStyle/>
            <a:p>
              <a:pPr algn="ctr"/>
              <a:r>
                <a:rPr lang="en-US" sz="2400" dirty="0">
                  <a:latin typeface="Arial" pitchFamily="34" charset="0"/>
                  <a:cs typeface="Arial" pitchFamily="34" charset="0"/>
                </a:rPr>
                <a:t>Physical</a:t>
              </a:r>
              <a:r>
                <a:rPr lang="en-US" dirty="0">
                  <a:latin typeface="Arial" pitchFamily="34" charset="0"/>
                  <a:cs typeface="Arial" pitchFamily="34" charset="0"/>
                </a:rPr>
                <a:t> </a:t>
              </a:r>
              <a:r>
                <a:rPr lang="en-US" sz="2400" dirty="0">
                  <a:latin typeface="Arial" pitchFamily="34" charset="0"/>
                  <a:cs typeface="Arial" pitchFamily="34" charset="0"/>
                </a:rPr>
                <a:t>layer</a:t>
              </a:r>
              <a:endParaRPr lang="ru-RU" sz="2400" dirty="0">
                <a:latin typeface="Arial" pitchFamily="34" charset="0"/>
                <a:cs typeface="Arial" pitchFamily="34" charset="0"/>
              </a:endParaRPr>
            </a:p>
          </p:txBody>
        </p:sp>
        <p:sp>
          <p:nvSpPr>
            <p:cNvPr id="6" name="Rectangle 5">
              <a:extLst>
                <a:ext uri="{FF2B5EF4-FFF2-40B4-BE49-F238E27FC236}">
                  <a16:creationId xmlns:a16="http://schemas.microsoft.com/office/drawing/2014/main" id="{26A85E28-105B-44E1-A004-18709DF7909E}"/>
                </a:ext>
              </a:extLst>
            </p:cNvPr>
            <p:cNvSpPr/>
            <p:nvPr/>
          </p:nvSpPr>
          <p:spPr>
            <a:xfrm>
              <a:off x="3791744" y="2645153"/>
              <a:ext cx="1555254" cy="796862"/>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Arial" pitchFamily="34" charset="0"/>
                  <a:cs typeface="Arial" pitchFamily="34" charset="0"/>
                </a:rPr>
                <a:t>TS 38.212</a:t>
              </a:r>
            </a:p>
            <a:p>
              <a:pPr algn="ctr"/>
              <a:r>
                <a:rPr lang="en-US" sz="1400" dirty="0">
                  <a:latin typeface="Arial" pitchFamily="34" charset="0"/>
                  <a:cs typeface="Arial" pitchFamily="34" charset="0"/>
                </a:rPr>
                <a:t>Multiplexing and channel coding</a:t>
              </a:r>
              <a:endParaRPr lang="ru-RU" sz="1400" dirty="0">
                <a:latin typeface="Arial" pitchFamily="34" charset="0"/>
                <a:cs typeface="Arial" pitchFamily="34" charset="0"/>
              </a:endParaRPr>
            </a:p>
          </p:txBody>
        </p:sp>
        <p:sp>
          <p:nvSpPr>
            <p:cNvPr id="10" name="Rectangle 9">
              <a:extLst>
                <a:ext uri="{FF2B5EF4-FFF2-40B4-BE49-F238E27FC236}">
                  <a16:creationId xmlns:a16="http://schemas.microsoft.com/office/drawing/2014/main" id="{BE665374-2071-44A4-B053-2383AA0107BD}"/>
                </a:ext>
              </a:extLst>
            </p:cNvPr>
            <p:cNvSpPr/>
            <p:nvPr/>
          </p:nvSpPr>
          <p:spPr>
            <a:xfrm>
              <a:off x="3791744" y="3924440"/>
              <a:ext cx="1555254" cy="796862"/>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latin typeface="Arial" pitchFamily="34" charset="0"/>
                  <a:cs typeface="Arial" pitchFamily="34" charset="0"/>
                </a:rPr>
                <a:t>TS 38.21</a:t>
              </a:r>
              <a:r>
                <a:rPr lang="ru-RU" sz="1400" b="1" dirty="0">
                  <a:latin typeface="Arial" pitchFamily="34" charset="0"/>
                  <a:cs typeface="Arial" pitchFamily="34" charset="0"/>
                </a:rPr>
                <a:t>1</a:t>
              </a:r>
              <a:endParaRPr lang="en-US" sz="1400" b="1" dirty="0">
                <a:latin typeface="Arial" pitchFamily="34" charset="0"/>
                <a:cs typeface="Arial" pitchFamily="34" charset="0"/>
              </a:endParaRPr>
            </a:p>
            <a:p>
              <a:pPr algn="ctr"/>
              <a:r>
                <a:rPr lang="en-US" sz="1400" dirty="0">
                  <a:latin typeface="Arial" pitchFamily="34" charset="0"/>
                  <a:cs typeface="Arial" pitchFamily="34" charset="0"/>
                </a:rPr>
                <a:t>Physical channel and modulation</a:t>
              </a:r>
              <a:endParaRPr lang="ru-RU" sz="1400" dirty="0">
                <a:latin typeface="Arial" pitchFamily="34" charset="0"/>
                <a:cs typeface="Arial" pitchFamily="34" charset="0"/>
              </a:endParaRPr>
            </a:p>
          </p:txBody>
        </p:sp>
        <p:sp>
          <p:nvSpPr>
            <p:cNvPr id="11" name="Rectangle 10">
              <a:extLst>
                <a:ext uri="{FF2B5EF4-FFF2-40B4-BE49-F238E27FC236}">
                  <a16:creationId xmlns:a16="http://schemas.microsoft.com/office/drawing/2014/main" id="{947FD680-6194-47E8-98EE-E61011F5101C}"/>
                </a:ext>
              </a:extLst>
            </p:cNvPr>
            <p:cNvSpPr/>
            <p:nvPr/>
          </p:nvSpPr>
          <p:spPr>
            <a:xfrm>
              <a:off x="3719736" y="5435961"/>
              <a:ext cx="1555254" cy="796862"/>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Arial" pitchFamily="34" charset="0"/>
                  <a:cs typeface="Arial" pitchFamily="34" charset="0"/>
                </a:rPr>
                <a:t>TS 38.901</a:t>
              </a:r>
            </a:p>
            <a:p>
              <a:pPr algn="ctr"/>
              <a:r>
                <a:rPr lang="en-US" sz="1400" dirty="0">
                  <a:latin typeface="Arial" pitchFamily="34" charset="0"/>
                  <a:cs typeface="Arial" pitchFamily="34" charset="0"/>
                </a:rPr>
                <a:t>Channel model</a:t>
              </a:r>
              <a:endParaRPr lang="ru-RU" sz="1400" dirty="0">
                <a:latin typeface="Arial" pitchFamily="34" charset="0"/>
                <a:cs typeface="Arial" pitchFamily="34" charset="0"/>
              </a:endParaRPr>
            </a:p>
          </p:txBody>
        </p:sp>
        <p:sp>
          <p:nvSpPr>
            <p:cNvPr id="12" name="Rectangle 11">
              <a:extLst>
                <a:ext uri="{FF2B5EF4-FFF2-40B4-BE49-F238E27FC236}">
                  <a16:creationId xmlns:a16="http://schemas.microsoft.com/office/drawing/2014/main" id="{5FC9C9F6-30FE-4DA4-A81E-449B1268FBBA}"/>
                </a:ext>
              </a:extLst>
            </p:cNvPr>
            <p:cNvSpPr/>
            <p:nvPr/>
          </p:nvSpPr>
          <p:spPr>
            <a:xfrm>
              <a:off x="6096000" y="3924440"/>
              <a:ext cx="2232248" cy="796862"/>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Arial" pitchFamily="34" charset="0"/>
                  <a:cs typeface="Arial" pitchFamily="34" charset="0"/>
                </a:rPr>
                <a:t>TS 38.21</a:t>
              </a:r>
              <a:r>
                <a:rPr lang="ru-RU" sz="1400" b="1" dirty="0">
                  <a:latin typeface="Arial" pitchFamily="34" charset="0"/>
                  <a:cs typeface="Arial" pitchFamily="34" charset="0"/>
                </a:rPr>
                <a:t>1</a:t>
              </a:r>
              <a:r>
                <a:rPr lang="en-US" sz="1400" b="1" dirty="0">
                  <a:latin typeface="Arial" pitchFamily="34" charset="0"/>
                  <a:cs typeface="Arial" pitchFamily="34" charset="0"/>
                </a:rPr>
                <a:t>, TS 38.21</a:t>
              </a:r>
              <a:r>
                <a:rPr lang="ru-RU" sz="1400" b="1" dirty="0">
                  <a:latin typeface="Arial" pitchFamily="34" charset="0"/>
                  <a:cs typeface="Arial" pitchFamily="34" charset="0"/>
                </a:rPr>
                <a:t>1</a:t>
              </a:r>
              <a:endParaRPr lang="en-US" sz="1400" b="1" dirty="0">
                <a:latin typeface="Arial" pitchFamily="34" charset="0"/>
                <a:cs typeface="Arial" pitchFamily="34" charset="0"/>
              </a:endParaRPr>
            </a:p>
            <a:p>
              <a:pPr algn="ctr"/>
              <a:r>
                <a:rPr lang="en-US" sz="1400" dirty="0">
                  <a:latin typeface="Arial" pitchFamily="34" charset="0"/>
                  <a:cs typeface="Arial" pitchFamily="34" charset="0"/>
                </a:rPr>
                <a:t>Physical layer procedures for control and data</a:t>
              </a:r>
              <a:endParaRPr lang="ru-RU" sz="1400" dirty="0">
                <a:latin typeface="Arial" pitchFamily="34" charset="0"/>
                <a:cs typeface="Arial" pitchFamily="34" charset="0"/>
              </a:endParaRPr>
            </a:p>
          </p:txBody>
        </p:sp>
        <p:cxnSp>
          <p:nvCxnSpPr>
            <p:cNvPr id="14" name="Straight Arrow Connector 13">
              <a:extLst>
                <a:ext uri="{FF2B5EF4-FFF2-40B4-BE49-F238E27FC236}">
                  <a16:creationId xmlns:a16="http://schemas.microsoft.com/office/drawing/2014/main" id="{4101F1F8-5C88-485A-96D1-FEC8DAA20A3F}"/>
                </a:ext>
              </a:extLst>
            </p:cNvPr>
            <p:cNvCxnSpPr>
              <a:cxnSpLocks/>
            </p:cNvCxnSpPr>
            <p:nvPr/>
          </p:nvCxnSpPr>
          <p:spPr>
            <a:xfrm>
              <a:off x="4439816" y="1962581"/>
              <a:ext cx="0" cy="693732"/>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4D4E764-0C86-4781-8209-FD39021CA6CC}"/>
                </a:ext>
              </a:extLst>
            </p:cNvPr>
            <p:cNvCxnSpPr/>
            <p:nvPr/>
          </p:nvCxnSpPr>
          <p:spPr>
            <a:xfrm flipV="1">
              <a:off x="4655840" y="1962581"/>
              <a:ext cx="0" cy="693732"/>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53F8C40-E809-4D07-93D0-8E3BC2D2A222}"/>
                </a:ext>
              </a:extLst>
            </p:cNvPr>
            <p:cNvCxnSpPr/>
            <p:nvPr/>
          </p:nvCxnSpPr>
          <p:spPr>
            <a:xfrm>
              <a:off x="4439816" y="3458128"/>
              <a:ext cx="0" cy="482425"/>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AB3219-BBD3-4ECB-923B-E87332A2A053}"/>
                </a:ext>
              </a:extLst>
            </p:cNvPr>
            <p:cNvCxnSpPr/>
            <p:nvPr/>
          </p:nvCxnSpPr>
          <p:spPr>
            <a:xfrm flipV="1">
              <a:off x="4658544" y="3442015"/>
              <a:ext cx="0" cy="482425"/>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40DCFB9-46A3-4E10-A394-10485A66A8AD}"/>
                </a:ext>
              </a:extLst>
            </p:cNvPr>
            <p:cNvCxnSpPr/>
            <p:nvPr/>
          </p:nvCxnSpPr>
          <p:spPr>
            <a:xfrm>
              <a:off x="3935760" y="3458128"/>
              <a:ext cx="0" cy="482425"/>
            </a:xfrm>
            <a:prstGeom prst="straightConnector1">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E8D7F9-6D52-47DC-8941-6D7D596B533C}"/>
                </a:ext>
              </a:extLst>
            </p:cNvPr>
            <p:cNvCxnSpPr>
              <a:cxnSpLocks/>
            </p:cNvCxnSpPr>
            <p:nvPr/>
          </p:nvCxnSpPr>
          <p:spPr>
            <a:xfrm>
              <a:off x="3935760" y="1962581"/>
              <a:ext cx="0" cy="682572"/>
            </a:xfrm>
            <a:prstGeom prst="line">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3E7A1BA-1FFC-44F8-84D7-4DC3B7E5F89E}"/>
                </a:ext>
              </a:extLst>
            </p:cNvPr>
            <p:cNvCxnSpPr>
              <a:cxnSpLocks/>
            </p:cNvCxnSpPr>
            <p:nvPr/>
          </p:nvCxnSpPr>
          <p:spPr>
            <a:xfrm>
              <a:off x="5381328" y="3127578"/>
              <a:ext cx="786681" cy="780748"/>
            </a:xfrm>
            <a:prstGeom prst="bentConnector3">
              <a:avLst>
                <a:gd name="adj1" fmla="val 100369"/>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99BF0DDE-26A5-49CA-9DFF-FB9B3568C139}"/>
                </a:ext>
              </a:extLst>
            </p:cNvPr>
            <p:cNvCxnSpPr>
              <a:cxnSpLocks/>
            </p:cNvCxnSpPr>
            <p:nvPr/>
          </p:nvCxnSpPr>
          <p:spPr>
            <a:xfrm rot="10800000">
              <a:off x="5346998" y="2926606"/>
              <a:ext cx="1037034" cy="997834"/>
            </a:xfrm>
            <a:prstGeom prst="bentConnector3">
              <a:avLst>
                <a:gd name="adj1" fmla="val 34"/>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CE2B141-193A-4AF5-9908-75FA6A9277FE}"/>
                </a:ext>
              </a:extLst>
            </p:cNvPr>
            <p:cNvCxnSpPr/>
            <p:nvPr/>
          </p:nvCxnSpPr>
          <p:spPr>
            <a:xfrm>
              <a:off x="7104112" y="1962581"/>
              <a:ext cx="0" cy="1945745"/>
            </a:xfrm>
            <a:prstGeom prst="straightConnector1">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2CF9F7FF-FDB3-4084-BF78-E4F059C72460}"/>
                </a:ext>
              </a:extLst>
            </p:cNvPr>
            <p:cNvCxnSpPr/>
            <p:nvPr/>
          </p:nvCxnSpPr>
          <p:spPr>
            <a:xfrm flipV="1">
              <a:off x="7320136" y="1962581"/>
              <a:ext cx="0" cy="1961859"/>
            </a:xfrm>
            <a:prstGeom prst="straightConnector1">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2295571-9E62-4C6E-BB16-36EF204C77FE}"/>
                </a:ext>
              </a:extLst>
            </p:cNvPr>
            <p:cNvCxnSpPr/>
            <p:nvPr/>
          </p:nvCxnSpPr>
          <p:spPr>
            <a:xfrm>
              <a:off x="5346996" y="4319175"/>
              <a:ext cx="749003" cy="0"/>
            </a:xfrm>
            <a:prstGeom prst="straightConnector1">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F6A879B-718B-4EF7-8040-7F3B57AC6DE4}"/>
                </a:ext>
              </a:extLst>
            </p:cNvPr>
            <p:cNvCxnSpPr/>
            <p:nvPr/>
          </p:nvCxnSpPr>
          <p:spPr>
            <a:xfrm flipH="1">
              <a:off x="5346997" y="4466240"/>
              <a:ext cx="749003" cy="0"/>
            </a:xfrm>
            <a:prstGeom prst="straightConnector1">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199A7CF-DE19-4EA7-A54D-1A8E3A7D0B3C}"/>
                </a:ext>
              </a:extLst>
            </p:cNvPr>
            <p:cNvCxnSpPr/>
            <p:nvPr/>
          </p:nvCxnSpPr>
          <p:spPr>
            <a:xfrm>
              <a:off x="4439816" y="4721302"/>
              <a:ext cx="0" cy="714659"/>
            </a:xfrm>
            <a:prstGeom prst="straightConnector1">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9AFF4D4-BBAF-4302-9D5C-BAFCEBCC9678}"/>
                </a:ext>
              </a:extLst>
            </p:cNvPr>
            <p:cNvCxnSpPr/>
            <p:nvPr/>
          </p:nvCxnSpPr>
          <p:spPr>
            <a:xfrm flipV="1">
              <a:off x="4655840" y="4721302"/>
              <a:ext cx="0" cy="714659"/>
            </a:xfrm>
            <a:prstGeom prst="straightConnector1">
              <a:avLst/>
            </a:prstGeom>
            <a:ln w="19050">
              <a:solidFill>
                <a:schemeClr val="tx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603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id="{68D5E0A0-1BFD-4217-81F7-A5640773E7B0}"/>
              </a:ext>
            </a:extLst>
          </p:cNvPr>
          <p:cNvSpPr/>
          <p:nvPr/>
        </p:nvSpPr>
        <p:spPr>
          <a:xfrm>
            <a:off x="6960099" y="4959717"/>
            <a:ext cx="4824533" cy="1479699"/>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pic>
        <p:nvPicPr>
          <p:cNvPr id="28" name="Picture 2" descr="5G-logo 500px">
            <a:extLst>
              <a:ext uri="{FF2B5EF4-FFF2-40B4-BE49-F238E27FC236}">
                <a16:creationId xmlns:a16="http://schemas.microsoft.com/office/drawing/2014/main" id="{390768FF-A89D-42A1-BAAC-BF46EC8A50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669" y="897368"/>
            <a:ext cx="1411051" cy="14110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a:extLst>
              <a:ext uri="{FF2B5EF4-FFF2-40B4-BE49-F238E27FC236}">
                <a16:creationId xmlns:a16="http://schemas.microsoft.com/office/drawing/2014/main" id="{0FF7F58D-FF57-416C-9F81-E33596634AB1}"/>
              </a:ext>
            </a:extLst>
          </p:cNvPr>
          <p:cNvSpPr txBox="1">
            <a:spLocks/>
          </p:cNvSpPr>
          <p:nvPr/>
        </p:nvSpPr>
        <p:spPr>
          <a:xfrm>
            <a:off x="950132" y="845702"/>
            <a:ext cx="9649072" cy="714753"/>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b="1" kern="1200" baseline="0">
                <a:solidFill>
                  <a:schemeClr val="tx2"/>
                </a:solidFill>
                <a:latin typeface="Helvetica" panose="020B0604020202020204" pitchFamily="34" charset="0"/>
                <a:ea typeface="+mj-ea"/>
                <a:cs typeface="Helvetica" panose="020B0604020202020204" pitchFamily="34" charset="0"/>
              </a:defRPr>
            </a:lvl1pPr>
          </a:lstStyle>
          <a:p>
            <a:pPr algn="ctr"/>
            <a:r>
              <a:rPr lang="en-US" dirty="0"/>
              <a:t>MATLAB </a:t>
            </a:r>
            <a:r>
              <a:rPr lang="ru-RU" dirty="0"/>
              <a:t>5</a:t>
            </a:r>
            <a:r>
              <a:rPr lang="en-US" dirty="0"/>
              <a:t>G toolbox</a:t>
            </a:r>
            <a:endParaRPr lang="ru-RU" dirty="0"/>
          </a:p>
        </p:txBody>
      </p:sp>
      <p:sp>
        <p:nvSpPr>
          <p:cNvPr id="7" name="Rectangle 6">
            <a:extLst>
              <a:ext uri="{FF2B5EF4-FFF2-40B4-BE49-F238E27FC236}">
                <a16:creationId xmlns:a16="http://schemas.microsoft.com/office/drawing/2014/main" id="{D580B6B7-EB20-4E02-9B54-A910548926B8}"/>
              </a:ext>
            </a:extLst>
          </p:cNvPr>
          <p:cNvSpPr/>
          <p:nvPr/>
        </p:nvSpPr>
        <p:spPr>
          <a:xfrm>
            <a:off x="475536" y="2754513"/>
            <a:ext cx="248786" cy="369332"/>
          </a:xfrm>
          <a:prstGeom prst="rect">
            <a:avLst/>
          </a:prstGeom>
        </p:spPr>
        <p:txBody>
          <a:bodyPr wrap="none">
            <a:spAutoFit/>
          </a:bodyPr>
          <a:lstStyle/>
          <a:p>
            <a:pPr fontAlgn="base"/>
            <a:r>
              <a:rPr lang="en-US" dirty="0"/>
              <a:t> </a:t>
            </a:r>
          </a:p>
        </p:txBody>
      </p:sp>
      <p:sp>
        <p:nvSpPr>
          <p:cNvPr id="31" name="Content Placeholder 2">
            <a:extLst>
              <a:ext uri="{FF2B5EF4-FFF2-40B4-BE49-F238E27FC236}">
                <a16:creationId xmlns:a16="http://schemas.microsoft.com/office/drawing/2014/main" id="{50495A90-2AAB-497D-925B-6D7528FDEACB}"/>
              </a:ext>
            </a:extLst>
          </p:cNvPr>
          <p:cNvSpPr txBox="1">
            <a:spLocks/>
          </p:cNvSpPr>
          <p:nvPr/>
        </p:nvSpPr>
        <p:spPr>
          <a:xfrm>
            <a:off x="216718" y="2250253"/>
            <a:ext cx="6336704" cy="3446796"/>
          </a:xfrm>
          <a:prstGeom prst="rect">
            <a:avLst/>
          </a:prstGeom>
        </p:spPr>
        <p:txBody>
          <a:bodyPr/>
          <a:lstStyle>
            <a:lvl1pPr marL="342900" indent="-342900" algn="l" defTabSz="914400" rtl="0" eaLnBrk="1" latinLnBrk="0" hangingPunct="1">
              <a:spcBef>
                <a:spcPct val="20000"/>
              </a:spcBef>
              <a:buClr>
                <a:schemeClr val="tx2"/>
              </a:buClr>
              <a:buSzPct val="75000"/>
              <a:buFont typeface="Wingdings" pitchFamily="2" charset="2"/>
              <a:buChar char="§"/>
              <a:defRPr sz="24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Clr>
                <a:schemeClr val="tx2"/>
              </a:buClr>
              <a:buFont typeface="Arial" pitchFamily="34" charset="0"/>
              <a:buChar char="–"/>
              <a:defRPr sz="20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Clr>
                <a:schemeClr val="tx2"/>
              </a:buClr>
              <a:buSzPct val="75000"/>
              <a:buFont typeface="Wingdings" pitchFamily="2" charset="2"/>
              <a:buChar char="§"/>
              <a:defRPr sz="16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ru-RU" dirty="0"/>
              <a:t>Доступен с релиза </a:t>
            </a:r>
            <a:endParaRPr lang="en-GB" dirty="0"/>
          </a:p>
          <a:p>
            <a:pPr>
              <a:buFont typeface="Arial" panose="020B0604020202020204" pitchFamily="34" charset="0"/>
              <a:buChar char="•"/>
            </a:pPr>
            <a:endParaRPr lang="en-US" dirty="0"/>
          </a:p>
          <a:p>
            <a:pPr>
              <a:buFont typeface="Arial" panose="020B0604020202020204" pitchFamily="34" charset="0"/>
              <a:buChar char="•"/>
            </a:pPr>
            <a:r>
              <a:rPr lang="ru-RU" dirty="0"/>
              <a:t>Поддерживает </a:t>
            </a:r>
            <a:r>
              <a:rPr lang="en-US" dirty="0"/>
              <a:t> 3GPP standard Rel. 15</a:t>
            </a:r>
          </a:p>
          <a:p>
            <a:pPr>
              <a:buFont typeface="Arial" panose="020B0604020202020204" pitchFamily="34" charset="0"/>
              <a:buChar char="•"/>
            </a:pPr>
            <a:endParaRPr lang="en-US" dirty="0"/>
          </a:p>
          <a:p>
            <a:pPr>
              <a:buFont typeface="Arial" panose="020B0604020202020204" pitchFamily="34" charset="0"/>
              <a:buChar char="•"/>
            </a:pPr>
            <a:r>
              <a:rPr lang="ru-RU" dirty="0"/>
              <a:t>Оперативность </a:t>
            </a:r>
            <a:r>
              <a:rPr lang="en-US" dirty="0"/>
              <a:t>: </a:t>
            </a:r>
            <a:r>
              <a:rPr lang="ru-RU" dirty="0"/>
              <a:t>инструментарий был выпущен спустя 3 месяца после выхода </a:t>
            </a:r>
            <a:r>
              <a:rPr lang="en-US" dirty="0"/>
              <a:t>3GPP std. Rel 15</a:t>
            </a:r>
            <a:endParaRPr lang="en-GB" dirty="0"/>
          </a:p>
        </p:txBody>
      </p:sp>
      <p:pic>
        <p:nvPicPr>
          <p:cNvPr id="32" name="Picture 31">
            <a:extLst>
              <a:ext uri="{FF2B5EF4-FFF2-40B4-BE49-F238E27FC236}">
                <a16:creationId xmlns:a16="http://schemas.microsoft.com/office/drawing/2014/main" id="{99A5BB7D-B95D-49F4-9C56-988240707F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508" b="8898"/>
          <a:stretch/>
        </p:blipFill>
        <p:spPr>
          <a:xfrm>
            <a:off x="3575720" y="2273165"/>
            <a:ext cx="1578406" cy="427885"/>
          </a:xfrm>
          <a:prstGeom prst="rect">
            <a:avLst/>
          </a:prstGeom>
        </p:spPr>
      </p:pic>
      <p:sp>
        <p:nvSpPr>
          <p:cNvPr id="17" name="Rectangle 16">
            <a:extLst>
              <a:ext uri="{FF2B5EF4-FFF2-40B4-BE49-F238E27FC236}">
                <a16:creationId xmlns:a16="http://schemas.microsoft.com/office/drawing/2014/main" id="{9FA47339-4B4D-471D-BAD6-6964FC3A8278}"/>
              </a:ext>
            </a:extLst>
          </p:cNvPr>
          <p:cNvSpPr/>
          <p:nvPr/>
        </p:nvSpPr>
        <p:spPr>
          <a:xfrm>
            <a:off x="7332176" y="2487108"/>
            <a:ext cx="1512168" cy="71475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RLC</a:t>
            </a:r>
            <a:endParaRPr lang="ru-RU" b="1" dirty="0">
              <a:latin typeface="Arial" pitchFamily="34" charset="0"/>
              <a:cs typeface="Arial" pitchFamily="34" charset="0"/>
            </a:endParaRPr>
          </a:p>
        </p:txBody>
      </p:sp>
      <p:sp>
        <p:nvSpPr>
          <p:cNvPr id="35" name="Rectangle 34">
            <a:extLst>
              <a:ext uri="{FF2B5EF4-FFF2-40B4-BE49-F238E27FC236}">
                <a16:creationId xmlns:a16="http://schemas.microsoft.com/office/drawing/2014/main" id="{02B65CD8-3B12-4683-8D52-A18EA3461DCE}"/>
              </a:ext>
            </a:extLst>
          </p:cNvPr>
          <p:cNvSpPr/>
          <p:nvPr/>
        </p:nvSpPr>
        <p:spPr>
          <a:xfrm>
            <a:off x="7332176" y="3973651"/>
            <a:ext cx="1512168" cy="71475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MAC</a:t>
            </a:r>
            <a:endParaRPr lang="ru-RU" b="1" dirty="0">
              <a:latin typeface="Arial" pitchFamily="34" charset="0"/>
              <a:cs typeface="Arial" pitchFamily="34" charset="0"/>
            </a:endParaRPr>
          </a:p>
        </p:txBody>
      </p:sp>
      <p:sp>
        <p:nvSpPr>
          <p:cNvPr id="36" name="Rectangle 35">
            <a:extLst>
              <a:ext uri="{FF2B5EF4-FFF2-40B4-BE49-F238E27FC236}">
                <a16:creationId xmlns:a16="http://schemas.microsoft.com/office/drawing/2014/main" id="{6E8C3D4F-1D5A-4454-8DBD-6225D762AAF2}"/>
              </a:ext>
            </a:extLst>
          </p:cNvPr>
          <p:cNvSpPr/>
          <p:nvPr/>
        </p:nvSpPr>
        <p:spPr>
          <a:xfrm>
            <a:off x="7332176" y="5517232"/>
            <a:ext cx="1512168" cy="71475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PHY</a:t>
            </a:r>
            <a:endParaRPr lang="ru-RU" b="1" dirty="0">
              <a:latin typeface="Arial" pitchFamily="34" charset="0"/>
              <a:cs typeface="Arial" pitchFamily="34" charset="0"/>
            </a:endParaRPr>
          </a:p>
        </p:txBody>
      </p:sp>
      <p:sp>
        <p:nvSpPr>
          <p:cNvPr id="38" name="Rectangle 37">
            <a:extLst>
              <a:ext uri="{FF2B5EF4-FFF2-40B4-BE49-F238E27FC236}">
                <a16:creationId xmlns:a16="http://schemas.microsoft.com/office/drawing/2014/main" id="{FD9E6228-E0BB-4E93-901D-6A69463FC34F}"/>
              </a:ext>
            </a:extLst>
          </p:cNvPr>
          <p:cNvSpPr/>
          <p:nvPr/>
        </p:nvSpPr>
        <p:spPr>
          <a:xfrm>
            <a:off x="9928414" y="2487108"/>
            <a:ext cx="1512168" cy="71475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itchFamily="34" charset="0"/>
                <a:cs typeface="Arial" pitchFamily="34" charset="0"/>
              </a:rPr>
              <a:t>RLC</a:t>
            </a:r>
            <a:endParaRPr lang="ru-RU" b="1" dirty="0">
              <a:latin typeface="Arial" pitchFamily="34" charset="0"/>
              <a:cs typeface="Arial" pitchFamily="34" charset="0"/>
            </a:endParaRPr>
          </a:p>
        </p:txBody>
      </p:sp>
      <p:sp>
        <p:nvSpPr>
          <p:cNvPr id="39" name="Rectangle 38">
            <a:extLst>
              <a:ext uri="{FF2B5EF4-FFF2-40B4-BE49-F238E27FC236}">
                <a16:creationId xmlns:a16="http://schemas.microsoft.com/office/drawing/2014/main" id="{50B213CA-E0A8-493A-91E9-B84996071D34}"/>
              </a:ext>
            </a:extLst>
          </p:cNvPr>
          <p:cNvSpPr/>
          <p:nvPr/>
        </p:nvSpPr>
        <p:spPr>
          <a:xfrm>
            <a:off x="9928414" y="3973651"/>
            <a:ext cx="1512168" cy="71475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itchFamily="34" charset="0"/>
                <a:cs typeface="Arial" pitchFamily="34" charset="0"/>
              </a:rPr>
              <a:t>MAC</a:t>
            </a:r>
            <a:endParaRPr lang="ru-RU" b="1" dirty="0">
              <a:latin typeface="Arial" pitchFamily="34" charset="0"/>
              <a:cs typeface="Arial" pitchFamily="34" charset="0"/>
            </a:endParaRPr>
          </a:p>
        </p:txBody>
      </p:sp>
      <p:sp>
        <p:nvSpPr>
          <p:cNvPr id="40" name="Rectangle 39">
            <a:extLst>
              <a:ext uri="{FF2B5EF4-FFF2-40B4-BE49-F238E27FC236}">
                <a16:creationId xmlns:a16="http://schemas.microsoft.com/office/drawing/2014/main" id="{E61441C5-22B7-4B77-8C5D-B653560791A7}"/>
              </a:ext>
            </a:extLst>
          </p:cNvPr>
          <p:cNvSpPr/>
          <p:nvPr/>
        </p:nvSpPr>
        <p:spPr>
          <a:xfrm>
            <a:off x="9928414" y="5517232"/>
            <a:ext cx="1512168" cy="71475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latin typeface="Arial" pitchFamily="34" charset="0"/>
                <a:cs typeface="Arial" pitchFamily="34" charset="0"/>
              </a:rPr>
              <a:t>PHY</a:t>
            </a:r>
            <a:endParaRPr lang="ru-RU" b="1" dirty="0">
              <a:latin typeface="Arial" pitchFamily="34" charset="0"/>
              <a:cs typeface="Arial" pitchFamily="34" charset="0"/>
            </a:endParaRPr>
          </a:p>
        </p:txBody>
      </p:sp>
      <p:sp>
        <p:nvSpPr>
          <p:cNvPr id="19" name="Rectangle 18">
            <a:extLst>
              <a:ext uri="{FF2B5EF4-FFF2-40B4-BE49-F238E27FC236}">
                <a16:creationId xmlns:a16="http://schemas.microsoft.com/office/drawing/2014/main" id="{F3233DDA-B4DA-4AB9-B5AB-630D3E48B81D}"/>
              </a:ext>
            </a:extLst>
          </p:cNvPr>
          <p:cNvSpPr/>
          <p:nvPr/>
        </p:nvSpPr>
        <p:spPr>
          <a:xfrm>
            <a:off x="7917380" y="6381328"/>
            <a:ext cx="505267" cy="369332"/>
          </a:xfrm>
          <a:prstGeom prst="rect">
            <a:avLst/>
          </a:prstGeom>
        </p:spPr>
        <p:txBody>
          <a:bodyPr wrap="none">
            <a:spAutoFit/>
          </a:bodyPr>
          <a:lstStyle/>
          <a:p>
            <a:r>
              <a:rPr lang="en-US" dirty="0"/>
              <a:t>UE</a:t>
            </a:r>
            <a:endParaRPr lang="ru-RU" dirty="0"/>
          </a:p>
        </p:txBody>
      </p:sp>
      <p:sp>
        <p:nvSpPr>
          <p:cNvPr id="41" name="Rectangle 40">
            <a:extLst>
              <a:ext uri="{FF2B5EF4-FFF2-40B4-BE49-F238E27FC236}">
                <a16:creationId xmlns:a16="http://schemas.microsoft.com/office/drawing/2014/main" id="{C07FB526-0FFA-4E05-9240-467DA2883ACF}"/>
              </a:ext>
            </a:extLst>
          </p:cNvPr>
          <p:cNvSpPr/>
          <p:nvPr/>
        </p:nvSpPr>
        <p:spPr>
          <a:xfrm>
            <a:off x="10346570" y="6381328"/>
            <a:ext cx="633507" cy="369332"/>
          </a:xfrm>
          <a:prstGeom prst="rect">
            <a:avLst/>
          </a:prstGeom>
        </p:spPr>
        <p:txBody>
          <a:bodyPr wrap="none">
            <a:spAutoFit/>
          </a:bodyPr>
          <a:lstStyle/>
          <a:p>
            <a:r>
              <a:rPr lang="en-US" dirty="0" err="1"/>
              <a:t>gNB</a:t>
            </a:r>
            <a:endParaRPr lang="ru-RU" dirty="0"/>
          </a:p>
        </p:txBody>
      </p:sp>
      <p:cxnSp>
        <p:nvCxnSpPr>
          <p:cNvPr id="22" name="Straight Arrow Connector 21">
            <a:extLst>
              <a:ext uri="{FF2B5EF4-FFF2-40B4-BE49-F238E27FC236}">
                <a16:creationId xmlns:a16="http://schemas.microsoft.com/office/drawing/2014/main" id="{F78DBAD1-841F-47DB-9D8B-C16789B2EF7A}"/>
              </a:ext>
            </a:extLst>
          </p:cNvPr>
          <p:cNvCxnSpPr>
            <a:stCxn id="17" idx="3"/>
            <a:endCxn id="38" idx="1"/>
          </p:cNvCxnSpPr>
          <p:nvPr/>
        </p:nvCxnSpPr>
        <p:spPr>
          <a:xfrm>
            <a:off x="8844344" y="2844485"/>
            <a:ext cx="1084070" cy="0"/>
          </a:xfrm>
          <a:prstGeom prst="straightConnector1">
            <a:avLst/>
          </a:prstGeom>
          <a:ln w="19050">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A678FAB-A896-4B22-83B1-FA133FAFAE82}"/>
              </a:ext>
            </a:extLst>
          </p:cNvPr>
          <p:cNvCxnSpPr>
            <a:stCxn id="35" idx="3"/>
            <a:endCxn id="39" idx="1"/>
          </p:cNvCxnSpPr>
          <p:nvPr/>
        </p:nvCxnSpPr>
        <p:spPr>
          <a:xfrm>
            <a:off x="8844344" y="4331028"/>
            <a:ext cx="1084070" cy="0"/>
          </a:xfrm>
          <a:prstGeom prst="straightConnector1">
            <a:avLst/>
          </a:prstGeom>
          <a:ln w="19050">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FA334B2-14D4-4D32-BF7D-AE9486A57759}"/>
              </a:ext>
            </a:extLst>
          </p:cNvPr>
          <p:cNvCxnSpPr>
            <a:stCxn id="36" idx="3"/>
            <a:endCxn id="40" idx="1"/>
          </p:cNvCxnSpPr>
          <p:nvPr/>
        </p:nvCxnSpPr>
        <p:spPr>
          <a:xfrm>
            <a:off x="8844344" y="5874609"/>
            <a:ext cx="1084070" cy="0"/>
          </a:xfrm>
          <a:prstGeom prst="straightConnector1">
            <a:avLst/>
          </a:prstGeom>
          <a:ln w="19050">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DC79558-7669-42F0-AA4B-74D0ECB8817C}"/>
              </a:ext>
            </a:extLst>
          </p:cNvPr>
          <p:cNvSpPr/>
          <p:nvPr/>
        </p:nvSpPr>
        <p:spPr>
          <a:xfrm>
            <a:off x="8434836" y="3391134"/>
            <a:ext cx="1903085" cy="369332"/>
          </a:xfrm>
          <a:prstGeom prst="rect">
            <a:avLst/>
          </a:prstGeom>
        </p:spPr>
        <p:txBody>
          <a:bodyPr wrap="none">
            <a:spAutoFit/>
          </a:bodyPr>
          <a:lstStyle/>
          <a:p>
            <a:r>
              <a:rPr lang="en-US" dirty="0"/>
              <a:t>Logical channels</a:t>
            </a:r>
            <a:endParaRPr lang="ru-RU" dirty="0"/>
          </a:p>
        </p:txBody>
      </p:sp>
      <p:sp>
        <p:nvSpPr>
          <p:cNvPr id="49" name="Rectangle 48">
            <a:extLst>
              <a:ext uri="{FF2B5EF4-FFF2-40B4-BE49-F238E27FC236}">
                <a16:creationId xmlns:a16="http://schemas.microsoft.com/office/drawing/2014/main" id="{3AB34E09-DA72-48FD-91E5-29EE630C4CD4}"/>
              </a:ext>
            </a:extLst>
          </p:cNvPr>
          <p:cNvSpPr/>
          <p:nvPr/>
        </p:nvSpPr>
        <p:spPr>
          <a:xfrm>
            <a:off x="8328248" y="4959717"/>
            <a:ext cx="2150973" cy="369332"/>
          </a:xfrm>
          <a:prstGeom prst="rect">
            <a:avLst/>
          </a:prstGeom>
        </p:spPr>
        <p:txBody>
          <a:bodyPr wrap="none">
            <a:spAutoFit/>
          </a:bodyPr>
          <a:lstStyle/>
          <a:p>
            <a:r>
              <a:rPr lang="en-US" dirty="0"/>
              <a:t>Transport channels</a:t>
            </a:r>
            <a:endParaRPr lang="ru-RU" dirty="0"/>
          </a:p>
        </p:txBody>
      </p:sp>
      <p:cxnSp>
        <p:nvCxnSpPr>
          <p:cNvPr id="45" name="Straight Connector 44">
            <a:extLst>
              <a:ext uri="{FF2B5EF4-FFF2-40B4-BE49-F238E27FC236}">
                <a16:creationId xmlns:a16="http://schemas.microsoft.com/office/drawing/2014/main" id="{7B7C53F5-7EA6-4F00-922A-B105EC2C127F}"/>
              </a:ext>
            </a:extLst>
          </p:cNvPr>
          <p:cNvCxnSpPr>
            <a:stCxn id="17" idx="2"/>
            <a:endCxn id="35" idx="0"/>
          </p:cNvCxnSpPr>
          <p:nvPr/>
        </p:nvCxnSpPr>
        <p:spPr>
          <a:xfrm>
            <a:off x="8088260" y="3201861"/>
            <a:ext cx="0" cy="77179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3A832AD-B6B1-4035-B8D2-2A964C2F98B6}"/>
              </a:ext>
            </a:extLst>
          </p:cNvPr>
          <p:cNvCxnSpPr>
            <a:stCxn id="35" idx="2"/>
            <a:endCxn id="36" idx="0"/>
          </p:cNvCxnSpPr>
          <p:nvPr/>
        </p:nvCxnSpPr>
        <p:spPr>
          <a:xfrm>
            <a:off x="8088260" y="4688404"/>
            <a:ext cx="0" cy="82882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066BD97-29EC-4C1F-B67D-F843637D1632}"/>
              </a:ext>
            </a:extLst>
          </p:cNvPr>
          <p:cNvCxnSpPr>
            <a:stCxn id="39" idx="2"/>
            <a:endCxn id="40" idx="0"/>
          </p:cNvCxnSpPr>
          <p:nvPr/>
        </p:nvCxnSpPr>
        <p:spPr>
          <a:xfrm>
            <a:off x="10684498" y="4688404"/>
            <a:ext cx="0" cy="82882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1962DE5-62CF-4D1B-9874-45EFB69F8798}"/>
              </a:ext>
            </a:extLst>
          </p:cNvPr>
          <p:cNvCxnSpPr>
            <a:stCxn id="38" idx="2"/>
            <a:endCxn id="39" idx="0"/>
          </p:cNvCxnSpPr>
          <p:nvPr/>
        </p:nvCxnSpPr>
        <p:spPr>
          <a:xfrm>
            <a:off x="10684498" y="3201861"/>
            <a:ext cx="0" cy="77179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3398423-8B37-46F7-968B-E3FAA94D9093}"/>
              </a:ext>
            </a:extLst>
          </p:cNvPr>
          <p:cNvCxnSpPr>
            <a:stCxn id="17" idx="0"/>
          </p:cNvCxnSpPr>
          <p:nvPr/>
        </p:nvCxnSpPr>
        <p:spPr>
          <a:xfrm flipV="1">
            <a:off x="8088260" y="2250253"/>
            <a:ext cx="0" cy="23685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7BF36B8-B74A-4AF8-BA35-F4B113CA3D2E}"/>
              </a:ext>
            </a:extLst>
          </p:cNvPr>
          <p:cNvCxnSpPr>
            <a:stCxn id="38" idx="0"/>
          </p:cNvCxnSpPr>
          <p:nvPr/>
        </p:nvCxnSpPr>
        <p:spPr>
          <a:xfrm flipV="1">
            <a:off x="10684498" y="2273165"/>
            <a:ext cx="0" cy="21394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ADA528-4CF0-42BF-94D5-992708C3DB91}"/>
              </a:ext>
            </a:extLst>
          </p:cNvPr>
          <p:cNvCxnSpPr>
            <a:cxnSpLocks/>
            <a:endCxn id="34" idx="1"/>
          </p:cNvCxnSpPr>
          <p:nvPr/>
        </p:nvCxnSpPr>
        <p:spPr>
          <a:xfrm>
            <a:off x="7032104" y="3575800"/>
            <a:ext cx="1402732" cy="0"/>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460A06-0141-427C-8232-B92362D12D13}"/>
              </a:ext>
            </a:extLst>
          </p:cNvPr>
          <p:cNvCxnSpPr>
            <a:stCxn id="34" idx="3"/>
          </p:cNvCxnSpPr>
          <p:nvPr/>
        </p:nvCxnSpPr>
        <p:spPr>
          <a:xfrm flipV="1">
            <a:off x="10337921" y="3573016"/>
            <a:ext cx="1374703" cy="2784"/>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CEFAC18-98A5-4BDF-8EED-B9D8E3CD0993}"/>
              </a:ext>
            </a:extLst>
          </p:cNvPr>
          <p:cNvCxnSpPr>
            <a:cxnSpLocks/>
            <a:endCxn id="49" idx="1"/>
          </p:cNvCxnSpPr>
          <p:nvPr/>
        </p:nvCxnSpPr>
        <p:spPr>
          <a:xfrm>
            <a:off x="7032104" y="5144383"/>
            <a:ext cx="1296144" cy="0"/>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333AC2D-36D5-477C-9CA5-155A05C69D8B}"/>
              </a:ext>
            </a:extLst>
          </p:cNvPr>
          <p:cNvCxnSpPr>
            <a:cxnSpLocks/>
            <a:stCxn id="49" idx="3"/>
          </p:cNvCxnSpPr>
          <p:nvPr/>
        </p:nvCxnSpPr>
        <p:spPr>
          <a:xfrm>
            <a:off x="10479221" y="5144383"/>
            <a:ext cx="1233403" cy="0"/>
          </a:xfrm>
          <a:prstGeom prst="line">
            <a:avLst/>
          </a:prstGeom>
          <a:ln w="952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4698B05C-1F77-4E97-9F3A-D3637DDEE970}"/>
              </a:ext>
            </a:extLst>
          </p:cNvPr>
          <p:cNvSpPr/>
          <p:nvPr/>
        </p:nvSpPr>
        <p:spPr>
          <a:xfrm>
            <a:off x="5447931" y="5562418"/>
            <a:ext cx="1437125" cy="369332"/>
          </a:xfrm>
          <a:prstGeom prst="rect">
            <a:avLst/>
          </a:prstGeom>
        </p:spPr>
        <p:txBody>
          <a:bodyPr wrap="none">
            <a:spAutoFit/>
          </a:bodyPr>
          <a:lstStyle/>
          <a:p>
            <a:r>
              <a:rPr lang="en-US" b="1" dirty="0">
                <a:solidFill>
                  <a:srgbClr val="FF0000"/>
                </a:solidFill>
              </a:rPr>
              <a:t>5G Toolbox</a:t>
            </a:r>
            <a:endParaRPr lang="ru-RU" b="1" dirty="0">
              <a:solidFill>
                <a:srgbClr val="FF0000"/>
              </a:solidFill>
            </a:endParaRPr>
          </a:p>
        </p:txBody>
      </p:sp>
    </p:spTree>
    <p:extLst>
      <p:ext uri="{BB962C8B-B14F-4D97-AF65-F5344CB8AC3E}">
        <p14:creationId xmlns:p14="http://schemas.microsoft.com/office/powerpoint/2010/main" val="295953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80B6B7-EB20-4E02-9B54-A910548926B8}"/>
              </a:ext>
            </a:extLst>
          </p:cNvPr>
          <p:cNvSpPr/>
          <p:nvPr/>
        </p:nvSpPr>
        <p:spPr>
          <a:xfrm>
            <a:off x="475536" y="2754513"/>
            <a:ext cx="248786" cy="369332"/>
          </a:xfrm>
          <a:prstGeom prst="rect">
            <a:avLst/>
          </a:prstGeom>
        </p:spPr>
        <p:txBody>
          <a:bodyPr wrap="none">
            <a:spAutoFit/>
          </a:bodyPr>
          <a:lstStyle/>
          <a:p>
            <a:pPr fontAlgn="base"/>
            <a:r>
              <a:rPr lang="en-US" dirty="0"/>
              <a:t> </a:t>
            </a:r>
          </a:p>
        </p:txBody>
      </p:sp>
      <p:sp>
        <p:nvSpPr>
          <p:cNvPr id="8" name="Title 1">
            <a:extLst>
              <a:ext uri="{FF2B5EF4-FFF2-40B4-BE49-F238E27FC236}">
                <a16:creationId xmlns:a16="http://schemas.microsoft.com/office/drawing/2014/main" id="{DBE9B9FB-42EC-4FE6-85E8-BF76BF1E7704}"/>
              </a:ext>
            </a:extLst>
          </p:cNvPr>
          <p:cNvSpPr>
            <a:spLocks noGrp="1"/>
          </p:cNvSpPr>
          <p:nvPr>
            <p:ph type="title"/>
          </p:nvPr>
        </p:nvSpPr>
        <p:spPr>
          <a:xfrm>
            <a:off x="609601" y="841612"/>
            <a:ext cx="10769600" cy="990600"/>
          </a:xfrm>
        </p:spPr>
        <p:txBody>
          <a:bodyPr/>
          <a:lstStyle/>
          <a:p>
            <a:r>
              <a:rPr lang="en-GB" dirty="0"/>
              <a:t>5G Toolbox</a:t>
            </a:r>
          </a:p>
        </p:txBody>
      </p:sp>
      <p:grpSp>
        <p:nvGrpSpPr>
          <p:cNvPr id="11" name="Group 10">
            <a:extLst>
              <a:ext uri="{FF2B5EF4-FFF2-40B4-BE49-F238E27FC236}">
                <a16:creationId xmlns:a16="http://schemas.microsoft.com/office/drawing/2014/main" id="{7174FDE3-EEF0-445F-AA5D-28D66CE2F64B}"/>
              </a:ext>
            </a:extLst>
          </p:cNvPr>
          <p:cNvGrpSpPr/>
          <p:nvPr/>
        </p:nvGrpSpPr>
        <p:grpSpPr>
          <a:xfrm>
            <a:off x="8832304" y="979226"/>
            <a:ext cx="1782525" cy="2856401"/>
            <a:chOff x="8626684" y="1804282"/>
            <a:chExt cx="2727299" cy="4034763"/>
          </a:xfrm>
        </p:grpSpPr>
        <p:pic>
          <p:nvPicPr>
            <p:cNvPr id="12" name="Picture 11">
              <a:extLst>
                <a:ext uri="{FF2B5EF4-FFF2-40B4-BE49-F238E27FC236}">
                  <a16:creationId xmlns:a16="http://schemas.microsoft.com/office/drawing/2014/main" id="{7E510B72-7FBA-4FD3-B7F5-9DEBE4F9C574}"/>
                </a:ext>
              </a:extLst>
            </p:cNvPr>
            <p:cNvPicPr>
              <a:picLocks noChangeAspect="1"/>
            </p:cNvPicPr>
            <p:nvPr/>
          </p:nvPicPr>
          <p:blipFill>
            <a:blip r:embed="rId3"/>
            <a:stretch>
              <a:fillRect/>
            </a:stretch>
          </p:blipFill>
          <p:spPr>
            <a:xfrm>
              <a:off x="8626684" y="3665459"/>
              <a:ext cx="1422647" cy="2101043"/>
            </a:xfrm>
            <a:prstGeom prst="rect">
              <a:avLst/>
            </a:prstGeom>
          </p:spPr>
        </p:pic>
        <p:grpSp>
          <p:nvGrpSpPr>
            <p:cNvPr id="13" name="Group 12">
              <a:extLst>
                <a:ext uri="{FF2B5EF4-FFF2-40B4-BE49-F238E27FC236}">
                  <a16:creationId xmlns:a16="http://schemas.microsoft.com/office/drawing/2014/main" id="{655ECAB8-4B9D-4956-9409-469806B3ED29}"/>
                </a:ext>
              </a:extLst>
            </p:cNvPr>
            <p:cNvGrpSpPr/>
            <p:nvPr/>
          </p:nvGrpSpPr>
          <p:grpSpPr>
            <a:xfrm>
              <a:off x="10678060" y="1804282"/>
              <a:ext cx="675923" cy="4034763"/>
              <a:chOff x="4562817" y="3654411"/>
              <a:chExt cx="447323" cy="2670189"/>
            </a:xfrm>
          </p:grpSpPr>
          <p:sp>
            <p:nvSpPr>
              <p:cNvPr id="24" name="Rectangle 23">
                <a:extLst>
                  <a:ext uri="{FF2B5EF4-FFF2-40B4-BE49-F238E27FC236}">
                    <a16:creationId xmlns:a16="http://schemas.microsoft.com/office/drawing/2014/main" id="{3F4F3E11-2F2A-4317-AF83-A7798132BA52}"/>
                  </a:ext>
                </a:extLst>
              </p:cNvPr>
              <p:cNvSpPr/>
              <p:nvPr/>
            </p:nvSpPr>
            <p:spPr>
              <a:xfrm>
                <a:off x="4690330" y="5336721"/>
                <a:ext cx="189755" cy="987879"/>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25" name="Rectangle 24">
                <a:extLst>
                  <a:ext uri="{FF2B5EF4-FFF2-40B4-BE49-F238E27FC236}">
                    <a16:creationId xmlns:a16="http://schemas.microsoft.com/office/drawing/2014/main" id="{88281D8D-B235-4B4C-84C9-F51C2DA327AE}"/>
                  </a:ext>
                </a:extLst>
              </p:cNvPr>
              <p:cNvSpPr/>
              <p:nvPr/>
            </p:nvSpPr>
            <p:spPr>
              <a:xfrm>
                <a:off x="4716339" y="4667546"/>
                <a:ext cx="137736" cy="669174"/>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26" name="Rectangle 25">
                <a:extLst>
                  <a:ext uri="{FF2B5EF4-FFF2-40B4-BE49-F238E27FC236}">
                    <a16:creationId xmlns:a16="http://schemas.microsoft.com/office/drawing/2014/main" id="{87DE9240-1D5B-48CF-813C-65E6BB0DE553}"/>
                  </a:ext>
                </a:extLst>
              </p:cNvPr>
              <p:cNvSpPr/>
              <p:nvPr/>
            </p:nvSpPr>
            <p:spPr>
              <a:xfrm>
                <a:off x="4756686" y="4323584"/>
                <a:ext cx="57042" cy="343961"/>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27" name="Rectangle 26">
                <a:extLst>
                  <a:ext uri="{FF2B5EF4-FFF2-40B4-BE49-F238E27FC236}">
                    <a16:creationId xmlns:a16="http://schemas.microsoft.com/office/drawing/2014/main" id="{5C4FB044-81B0-4A51-9EAC-93B8A61758CA}"/>
                  </a:ext>
                </a:extLst>
              </p:cNvPr>
              <p:cNvSpPr/>
              <p:nvPr/>
            </p:nvSpPr>
            <p:spPr>
              <a:xfrm>
                <a:off x="4736417" y="3654411"/>
                <a:ext cx="95998" cy="669174"/>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29" name="Rectangle 28">
                <a:extLst>
                  <a:ext uri="{FF2B5EF4-FFF2-40B4-BE49-F238E27FC236}">
                    <a16:creationId xmlns:a16="http://schemas.microsoft.com/office/drawing/2014/main" id="{BA74F8F9-F7B9-44D9-9DA3-7033D5A6A898}"/>
                  </a:ext>
                </a:extLst>
              </p:cNvPr>
              <p:cNvSpPr/>
              <p:nvPr/>
            </p:nvSpPr>
            <p:spPr>
              <a:xfrm>
                <a:off x="4914142" y="3654411"/>
                <a:ext cx="95998" cy="669174"/>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30" name="Rectangle 29">
                <a:extLst>
                  <a:ext uri="{FF2B5EF4-FFF2-40B4-BE49-F238E27FC236}">
                    <a16:creationId xmlns:a16="http://schemas.microsoft.com/office/drawing/2014/main" id="{CCDB0639-C06D-4126-BAD3-10EF4F511C93}"/>
                  </a:ext>
                </a:extLst>
              </p:cNvPr>
              <p:cNvSpPr/>
              <p:nvPr/>
            </p:nvSpPr>
            <p:spPr>
              <a:xfrm>
                <a:off x="4562817" y="3654411"/>
                <a:ext cx="95998" cy="669174"/>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33" name="Rectangle 32">
                <a:extLst>
                  <a:ext uri="{FF2B5EF4-FFF2-40B4-BE49-F238E27FC236}">
                    <a16:creationId xmlns:a16="http://schemas.microsoft.com/office/drawing/2014/main" id="{35106FE8-B838-4AB0-9A93-5F99BA33AA49}"/>
                  </a:ext>
                </a:extLst>
              </p:cNvPr>
              <p:cNvSpPr/>
              <p:nvPr/>
            </p:nvSpPr>
            <p:spPr>
              <a:xfrm rot="5400000">
                <a:off x="4827531" y="3951491"/>
                <a:ext cx="87369" cy="75013"/>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34" name="Rectangle 33">
                <a:extLst>
                  <a:ext uri="{FF2B5EF4-FFF2-40B4-BE49-F238E27FC236}">
                    <a16:creationId xmlns:a16="http://schemas.microsoft.com/office/drawing/2014/main" id="{E6CC238D-AF55-4853-8CF9-B16F5823388A}"/>
                  </a:ext>
                </a:extLst>
              </p:cNvPr>
              <p:cNvSpPr/>
              <p:nvPr/>
            </p:nvSpPr>
            <p:spPr>
              <a:xfrm rot="5400000">
                <a:off x="4653932" y="3951491"/>
                <a:ext cx="87369" cy="75013"/>
              </a:xfrm>
              <a:prstGeom prst="rect">
                <a:avLst/>
              </a:prstGeom>
              <a:solidFill>
                <a:srgbClr val="07A5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grpSp>
        <p:grpSp>
          <p:nvGrpSpPr>
            <p:cNvPr id="14" name="Group 13">
              <a:extLst>
                <a:ext uri="{FF2B5EF4-FFF2-40B4-BE49-F238E27FC236}">
                  <a16:creationId xmlns:a16="http://schemas.microsoft.com/office/drawing/2014/main" id="{ADA149AA-A4E6-4329-8476-665382E03C2B}"/>
                </a:ext>
              </a:extLst>
            </p:cNvPr>
            <p:cNvGrpSpPr/>
            <p:nvPr/>
          </p:nvGrpSpPr>
          <p:grpSpPr>
            <a:xfrm rot="8644875">
              <a:off x="9514461" y="2558360"/>
              <a:ext cx="607905" cy="1033875"/>
              <a:chOff x="7365892" y="4169579"/>
              <a:chExt cx="524329" cy="694833"/>
            </a:xfrm>
          </p:grpSpPr>
          <p:grpSp>
            <p:nvGrpSpPr>
              <p:cNvPr id="15" name="Group 14">
                <a:extLst>
                  <a:ext uri="{FF2B5EF4-FFF2-40B4-BE49-F238E27FC236}">
                    <a16:creationId xmlns:a16="http://schemas.microsoft.com/office/drawing/2014/main" id="{9B433E10-5D8A-4FEE-BD32-0FCFCD5DDECC}"/>
                  </a:ext>
                </a:extLst>
              </p:cNvPr>
              <p:cNvGrpSpPr/>
              <p:nvPr/>
            </p:nvGrpSpPr>
            <p:grpSpPr>
              <a:xfrm>
                <a:off x="7365892" y="4390055"/>
                <a:ext cx="169903" cy="253880"/>
                <a:chOff x="7300968" y="4280246"/>
                <a:chExt cx="174341" cy="350894"/>
              </a:xfrm>
            </p:grpSpPr>
            <p:sp>
              <p:nvSpPr>
                <p:cNvPr id="22" name="Arc 21">
                  <a:extLst>
                    <a:ext uri="{FF2B5EF4-FFF2-40B4-BE49-F238E27FC236}">
                      <a16:creationId xmlns:a16="http://schemas.microsoft.com/office/drawing/2014/main" id="{2FC94602-1758-426D-8119-77E18AE65BFA}"/>
                    </a:ext>
                  </a:extLst>
                </p:cNvPr>
                <p:cNvSpPr/>
                <p:nvPr/>
              </p:nvSpPr>
              <p:spPr>
                <a:xfrm>
                  <a:off x="7300968" y="4280246"/>
                  <a:ext cx="174341" cy="35089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a:extLst>
                    <a:ext uri="{FF2B5EF4-FFF2-40B4-BE49-F238E27FC236}">
                      <a16:creationId xmlns:a16="http://schemas.microsoft.com/office/drawing/2014/main" id="{C035ADFE-AE58-4425-85F6-FBCC239F5B6E}"/>
                    </a:ext>
                  </a:extLst>
                </p:cNvPr>
                <p:cNvSpPr/>
                <p:nvPr/>
              </p:nvSpPr>
              <p:spPr>
                <a:xfrm flipV="1">
                  <a:off x="7300968" y="4280246"/>
                  <a:ext cx="174341" cy="35089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B3F0D5EE-5F99-4DEB-BE21-624D544EC2D2}"/>
                  </a:ext>
                </a:extLst>
              </p:cNvPr>
              <p:cNvGrpSpPr>
                <a:grpSpLocks noChangeAspect="1"/>
              </p:cNvGrpSpPr>
              <p:nvPr/>
            </p:nvGrpSpPr>
            <p:grpSpPr>
              <a:xfrm>
                <a:off x="7457242" y="4326585"/>
                <a:ext cx="254855" cy="380820"/>
                <a:chOff x="7300968" y="4280246"/>
                <a:chExt cx="174341" cy="350894"/>
              </a:xfrm>
            </p:grpSpPr>
            <p:sp>
              <p:nvSpPr>
                <p:cNvPr id="20" name="Arc 19">
                  <a:extLst>
                    <a:ext uri="{FF2B5EF4-FFF2-40B4-BE49-F238E27FC236}">
                      <a16:creationId xmlns:a16="http://schemas.microsoft.com/office/drawing/2014/main" id="{335A97B7-DE47-4B16-A963-E82C5DCC3309}"/>
                    </a:ext>
                  </a:extLst>
                </p:cNvPr>
                <p:cNvSpPr/>
                <p:nvPr/>
              </p:nvSpPr>
              <p:spPr>
                <a:xfrm>
                  <a:off x="7300968" y="4280246"/>
                  <a:ext cx="174341" cy="35089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7AEAF41E-7D0B-4F0F-A1A6-2B8749B04B44}"/>
                    </a:ext>
                  </a:extLst>
                </p:cNvPr>
                <p:cNvSpPr/>
                <p:nvPr/>
              </p:nvSpPr>
              <p:spPr>
                <a:xfrm flipV="1">
                  <a:off x="7300968" y="4280246"/>
                  <a:ext cx="174341" cy="35089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D184C73D-F906-46BA-A3D6-6A46B35E761B}"/>
                  </a:ext>
                </a:extLst>
              </p:cNvPr>
              <p:cNvGrpSpPr>
                <a:grpSpLocks noChangeAspect="1"/>
              </p:cNvGrpSpPr>
              <p:nvPr/>
            </p:nvGrpSpPr>
            <p:grpSpPr>
              <a:xfrm>
                <a:off x="7425220" y="4169579"/>
                <a:ext cx="465001" cy="694833"/>
                <a:chOff x="7300968" y="4280246"/>
                <a:chExt cx="174341" cy="350894"/>
              </a:xfrm>
            </p:grpSpPr>
            <p:sp>
              <p:nvSpPr>
                <p:cNvPr id="18" name="Arc 17">
                  <a:extLst>
                    <a:ext uri="{FF2B5EF4-FFF2-40B4-BE49-F238E27FC236}">
                      <a16:creationId xmlns:a16="http://schemas.microsoft.com/office/drawing/2014/main" id="{FF4CFC8C-8111-4013-A9A3-B46E80427C33}"/>
                    </a:ext>
                  </a:extLst>
                </p:cNvPr>
                <p:cNvSpPr/>
                <p:nvPr/>
              </p:nvSpPr>
              <p:spPr>
                <a:xfrm>
                  <a:off x="7300968" y="4280246"/>
                  <a:ext cx="174341" cy="35089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81EFABE4-E6EE-4FC6-9794-15E7FD29C9B9}"/>
                    </a:ext>
                  </a:extLst>
                </p:cNvPr>
                <p:cNvSpPr/>
                <p:nvPr/>
              </p:nvSpPr>
              <p:spPr>
                <a:xfrm flipV="1">
                  <a:off x="7300968" y="4280246"/>
                  <a:ext cx="174341" cy="35089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pic>
        <p:nvPicPr>
          <p:cNvPr id="35" name="Picture 34" descr="A screenshot of a computer&#10;&#10;Description generated with high confidence">
            <a:extLst>
              <a:ext uri="{FF2B5EF4-FFF2-40B4-BE49-F238E27FC236}">
                <a16:creationId xmlns:a16="http://schemas.microsoft.com/office/drawing/2014/main" id="{AF330B67-D61E-41EB-8530-5D89C69A14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9519" y="3993199"/>
            <a:ext cx="3271166" cy="1707744"/>
          </a:xfrm>
          <a:prstGeom prst="rect">
            <a:avLst/>
          </a:prstGeom>
        </p:spPr>
      </p:pic>
      <p:pic>
        <p:nvPicPr>
          <p:cNvPr id="36" name="Picture 35">
            <a:extLst>
              <a:ext uri="{FF2B5EF4-FFF2-40B4-BE49-F238E27FC236}">
                <a16:creationId xmlns:a16="http://schemas.microsoft.com/office/drawing/2014/main" id="{AD62C23F-16B3-461B-9B57-DAE8F4635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74" y="5914065"/>
            <a:ext cx="12030762" cy="683566"/>
          </a:xfrm>
          <a:prstGeom prst="rect">
            <a:avLst/>
          </a:prstGeom>
        </p:spPr>
      </p:pic>
      <p:sp>
        <p:nvSpPr>
          <p:cNvPr id="28" name="TextBox 27">
            <a:extLst>
              <a:ext uri="{FF2B5EF4-FFF2-40B4-BE49-F238E27FC236}">
                <a16:creationId xmlns:a16="http://schemas.microsoft.com/office/drawing/2014/main" id="{E922B798-57B3-43CA-AAF7-A50556BFCF9E}"/>
              </a:ext>
            </a:extLst>
          </p:cNvPr>
          <p:cNvSpPr txBox="1"/>
          <p:nvPr/>
        </p:nvSpPr>
        <p:spPr>
          <a:xfrm>
            <a:off x="644644" y="1640669"/>
            <a:ext cx="6614630" cy="3597139"/>
          </a:xfrm>
          <a:prstGeom prst="rect">
            <a:avLst/>
          </a:prstGeom>
          <a:noFill/>
        </p:spPr>
        <p:txBody>
          <a:bodyPr wrap="square" rtlCol="0">
            <a:spAutoFit/>
          </a:bodyPr>
          <a:lstStyle/>
          <a:p>
            <a:pPr marL="342900" indent="-342900">
              <a:lnSpc>
                <a:spcPct val="120000"/>
              </a:lnSpc>
              <a:buFontTx/>
              <a:buChar char="-"/>
            </a:pPr>
            <a:r>
              <a:rPr lang="ru-RU" sz="2400" dirty="0">
                <a:latin typeface="Helvetica" panose="020B0604020202020204" pitchFamily="34" charset="0"/>
                <a:cs typeface="Helvetica" panose="020B0604020202020204" pitchFamily="34" charset="0"/>
              </a:rPr>
              <a:t>Генератор </a:t>
            </a:r>
            <a:r>
              <a:rPr lang="en-US" sz="2400" dirty="0">
                <a:latin typeface="Helvetica" panose="020B0604020202020204" pitchFamily="34" charset="0"/>
                <a:cs typeface="Helvetica" panose="020B0604020202020204" pitchFamily="34" charset="0"/>
              </a:rPr>
              <a:t>5G NR </a:t>
            </a:r>
            <a:r>
              <a:rPr lang="ru-RU" sz="2400" dirty="0">
                <a:latin typeface="Helvetica" panose="020B0604020202020204" pitchFamily="34" charset="0"/>
                <a:cs typeface="Helvetica" panose="020B0604020202020204" pitchFamily="34" charset="0"/>
              </a:rPr>
              <a:t>сигналов</a:t>
            </a:r>
          </a:p>
          <a:p>
            <a:pPr marL="342900" indent="-342900">
              <a:lnSpc>
                <a:spcPct val="120000"/>
              </a:lnSpc>
              <a:buFontTx/>
              <a:buChar char="-"/>
            </a:pPr>
            <a:r>
              <a:rPr lang="ru-RU" sz="2400" dirty="0">
                <a:latin typeface="Helvetica" panose="020B0604020202020204" pitchFamily="34" charset="0"/>
                <a:cs typeface="Helvetica" panose="020B0604020202020204" pitchFamily="34" charset="0"/>
              </a:rPr>
              <a:t>Обработка  </a:t>
            </a:r>
            <a:r>
              <a:rPr lang="en-US" sz="2400" dirty="0">
                <a:latin typeface="Helvetica" panose="020B0604020202020204" pitchFamily="34" charset="0"/>
                <a:cs typeface="Helvetica" panose="020B0604020202020204" pitchFamily="34" charset="0"/>
              </a:rPr>
              <a:t>Downlink</a:t>
            </a:r>
            <a:r>
              <a:rPr lang="ru-RU" sz="2400" dirty="0">
                <a:latin typeface="Helvetica" panose="020B0604020202020204" pitchFamily="34" charset="0"/>
                <a:cs typeface="Helvetica" panose="020B0604020202020204" pitchFamily="34" charset="0"/>
              </a:rPr>
              <a:t> – передача и приём</a:t>
            </a:r>
          </a:p>
          <a:p>
            <a:pPr marL="342900" indent="-342900">
              <a:lnSpc>
                <a:spcPct val="120000"/>
              </a:lnSpc>
              <a:buFontTx/>
              <a:buChar char="-"/>
            </a:pPr>
            <a:r>
              <a:rPr lang="en-US" sz="2400" dirty="0">
                <a:latin typeface="Helvetica" panose="020B0604020202020204" pitchFamily="34" charset="0"/>
                <a:cs typeface="Helvetica" panose="020B0604020202020204" pitchFamily="34" charset="0"/>
              </a:rPr>
              <a:t>TDL </a:t>
            </a:r>
            <a:r>
              <a:rPr lang="ru-RU" sz="2400" dirty="0">
                <a:latin typeface="Helvetica" panose="020B0604020202020204" pitchFamily="34" charset="0"/>
                <a:cs typeface="Helvetica" panose="020B0604020202020204" pitchFamily="34" charset="0"/>
              </a:rPr>
              <a:t>и </a:t>
            </a:r>
            <a:r>
              <a:rPr lang="en-US" sz="2400" dirty="0">
                <a:latin typeface="Helvetica" panose="020B0604020202020204" pitchFamily="34" charset="0"/>
                <a:cs typeface="Helvetica" panose="020B0604020202020204" pitchFamily="34" charset="0"/>
              </a:rPr>
              <a:t>CDL</a:t>
            </a:r>
            <a:r>
              <a:rPr lang="ru-RU" sz="2400" dirty="0">
                <a:latin typeface="Helvetica" panose="020B0604020202020204" pitchFamily="34" charset="0"/>
                <a:cs typeface="Helvetica" panose="020B0604020202020204" pitchFamily="34" charset="0"/>
              </a:rPr>
              <a:t> модели каналов</a:t>
            </a:r>
          </a:p>
          <a:p>
            <a:pPr marL="342900" indent="-342900">
              <a:lnSpc>
                <a:spcPct val="120000"/>
              </a:lnSpc>
              <a:buFontTx/>
              <a:buChar char="-"/>
            </a:pPr>
            <a:r>
              <a:rPr lang="ru-RU" sz="2400" dirty="0">
                <a:latin typeface="Helvetica" panose="020B0604020202020204" pitchFamily="34" charset="0"/>
                <a:cs typeface="Helvetica" panose="020B0604020202020204" pitchFamily="34" charset="0"/>
              </a:rPr>
              <a:t>Физические сигналы и каналы</a:t>
            </a:r>
          </a:p>
          <a:p>
            <a:pPr marL="342900" indent="-342900">
              <a:lnSpc>
                <a:spcPct val="120000"/>
              </a:lnSpc>
              <a:buFontTx/>
              <a:buChar char="-"/>
            </a:pPr>
            <a:r>
              <a:rPr lang="ru-RU" sz="2400" dirty="0">
                <a:latin typeface="Helvetica" panose="020B0604020202020204" pitchFamily="34" charset="0"/>
                <a:cs typeface="Helvetica" panose="020B0604020202020204" pitchFamily="34" charset="0"/>
              </a:rPr>
              <a:t>Сквозная симуляция</a:t>
            </a:r>
          </a:p>
          <a:p>
            <a:pPr marL="342900" indent="-342900">
              <a:lnSpc>
                <a:spcPct val="120000"/>
              </a:lnSpc>
              <a:buFontTx/>
              <a:buChar char="-"/>
            </a:pPr>
            <a:r>
              <a:rPr lang="ru-RU" sz="2400" dirty="0">
                <a:latin typeface="Helvetica" panose="020B0604020202020204" pitchFamily="34" charset="0"/>
                <a:cs typeface="Helvetica" panose="020B0604020202020204" pitchFamily="34" charset="0"/>
              </a:rPr>
              <a:t>Процедура поиска соты</a:t>
            </a:r>
          </a:p>
          <a:p>
            <a:pPr marL="342900" indent="-342900">
              <a:lnSpc>
                <a:spcPct val="120000"/>
              </a:lnSpc>
              <a:buFontTx/>
              <a:buChar char="-"/>
            </a:pPr>
            <a:r>
              <a:rPr lang="ru-RU" sz="2400" dirty="0">
                <a:latin typeface="Helvetica" panose="020B0604020202020204" pitchFamily="34" charset="0"/>
                <a:cs typeface="Helvetica" panose="020B0604020202020204" pitchFamily="34" charset="0"/>
              </a:rPr>
              <a:t>Процедура синхронизации</a:t>
            </a:r>
          </a:p>
          <a:p>
            <a:pPr marL="342900" indent="-342900">
              <a:lnSpc>
                <a:spcPct val="120000"/>
              </a:lnSpc>
              <a:buFontTx/>
              <a:buChar char="-"/>
            </a:pPr>
            <a:r>
              <a:rPr lang="ru-RU" sz="2400" dirty="0">
                <a:latin typeface="Helvetica" panose="020B0604020202020204" pitchFamily="34" charset="0"/>
                <a:cs typeface="Helvetica" panose="020B0604020202020204" pitchFamily="34" charset="0"/>
              </a:rPr>
              <a:t>Большое количество промеров</a:t>
            </a:r>
          </a:p>
        </p:txBody>
      </p:sp>
    </p:spTree>
    <p:extLst>
      <p:ext uri="{BB962C8B-B14F-4D97-AF65-F5344CB8AC3E}">
        <p14:creationId xmlns:p14="http://schemas.microsoft.com/office/powerpoint/2010/main" val="426346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F0AB7-4CFE-4D04-A49E-F29EB6B47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775" y="1520327"/>
            <a:ext cx="7030679" cy="4943148"/>
          </a:xfrm>
          <a:prstGeom prst="rect">
            <a:avLst/>
          </a:prstGeom>
        </p:spPr>
      </p:pic>
      <p:pic>
        <p:nvPicPr>
          <p:cNvPr id="4" name="Picture 3">
            <a:extLst>
              <a:ext uri="{FF2B5EF4-FFF2-40B4-BE49-F238E27FC236}">
                <a16:creationId xmlns:a16="http://schemas.microsoft.com/office/drawing/2014/main" id="{52F8A560-3C72-493D-890A-CEC71B926BF9}"/>
              </a:ext>
            </a:extLst>
          </p:cNvPr>
          <p:cNvPicPr>
            <a:picLocks noChangeAspect="1"/>
          </p:cNvPicPr>
          <p:nvPr/>
        </p:nvPicPr>
        <p:blipFill>
          <a:blip r:embed="rId3"/>
          <a:stretch>
            <a:fillRect/>
          </a:stretch>
        </p:blipFill>
        <p:spPr>
          <a:xfrm>
            <a:off x="6010396" y="807293"/>
            <a:ext cx="1543050" cy="514350"/>
          </a:xfrm>
          <a:prstGeom prst="rect">
            <a:avLst/>
          </a:prstGeom>
        </p:spPr>
      </p:pic>
      <p:sp>
        <p:nvSpPr>
          <p:cNvPr id="5" name="Content Placeholder 2">
            <a:extLst>
              <a:ext uri="{FF2B5EF4-FFF2-40B4-BE49-F238E27FC236}">
                <a16:creationId xmlns:a16="http://schemas.microsoft.com/office/drawing/2014/main" id="{B65A041C-7D2C-4CF1-99D5-4F9FC10280D5}"/>
              </a:ext>
            </a:extLst>
          </p:cNvPr>
          <p:cNvSpPr txBox="1">
            <a:spLocks/>
          </p:cNvSpPr>
          <p:nvPr/>
        </p:nvSpPr>
        <p:spPr>
          <a:xfrm>
            <a:off x="479376" y="1520327"/>
            <a:ext cx="6048672" cy="4798976"/>
          </a:xfrm>
          <a:prstGeom prst="rect">
            <a:avLst/>
          </a:prstGeom>
        </p:spPr>
        <p:txBody>
          <a:bodyPr/>
          <a:lstStyle>
            <a:lvl1pPr marL="342900" indent="-342900" algn="l" defTabSz="914400" rtl="0" eaLnBrk="1" latinLnBrk="0" hangingPunct="1">
              <a:spcBef>
                <a:spcPct val="20000"/>
              </a:spcBef>
              <a:buClr>
                <a:schemeClr val="tx2"/>
              </a:buClr>
              <a:buSzPct val="75000"/>
              <a:buFont typeface="Wingdings" pitchFamily="2" charset="2"/>
              <a:buChar char="§"/>
              <a:defRPr sz="24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Clr>
                <a:schemeClr val="tx2"/>
              </a:buClr>
              <a:buFont typeface="Arial" pitchFamily="34" charset="0"/>
              <a:buChar char="–"/>
              <a:defRPr sz="20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Clr>
                <a:schemeClr val="tx2"/>
              </a:buClr>
              <a:buSzPct val="75000"/>
              <a:buFont typeface="Wingdings" pitchFamily="2" charset="2"/>
              <a:buChar char="§"/>
              <a:defRPr sz="16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GB" b="1" dirty="0">
                <a:solidFill>
                  <a:schemeClr val="tx2"/>
                </a:solidFill>
                <a:ea typeface="+mj-ea"/>
              </a:rPr>
              <a:t>NR Processing Subsystems</a:t>
            </a:r>
          </a:p>
          <a:p>
            <a:r>
              <a:rPr lang="en-GB" sz="2000" dirty="0"/>
              <a:t>LPDC &amp; polar coding</a:t>
            </a:r>
          </a:p>
          <a:p>
            <a:r>
              <a:rPr lang="en-GB" sz="2000" dirty="0"/>
              <a:t>CRC, segmentation, rate matching</a:t>
            </a:r>
          </a:p>
          <a:p>
            <a:r>
              <a:rPr lang="en-GB" sz="2000" dirty="0"/>
              <a:t>Scrambling, modulation, precoding</a:t>
            </a:r>
          </a:p>
          <a:p>
            <a:pPr marL="0" indent="0">
              <a:buFont typeface="Wingdings" pitchFamily="2" charset="2"/>
              <a:buNone/>
            </a:pPr>
            <a:r>
              <a:rPr lang="en-GB" b="1" dirty="0">
                <a:solidFill>
                  <a:schemeClr val="tx2"/>
                </a:solidFill>
                <a:ea typeface="+mj-ea"/>
              </a:rPr>
              <a:t>NR Downlink Channels and </a:t>
            </a:r>
          </a:p>
          <a:p>
            <a:pPr marL="0" indent="0">
              <a:buNone/>
            </a:pPr>
            <a:r>
              <a:rPr lang="en-GB" b="1" dirty="0">
                <a:solidFill>
                  <a:schemeClr val="tx2"/>
                </a:solidFill>
                <a:ea typeface="+mj-ea"/>
              </a:rPr>
              <a:t>Physical Signals</a:t>
            </a:r>
          </a:p>
          <a:p>
            <a:r>
              <a:rPr lang="en-GB" sz="2000" dirty="0"/>
              <a:t>Synch &amp; broadcast signals</a:t>
            </a:r>
          </a:p>
          <a:p>
            <a:r>
              <a:rPr lang="en-GB" sz="2000" dirty="0"/>
              <a:t>DL-SCH &amp; PDSCH channels</a:t>
            </a:r>
          </a:p>
          <a:p>
            <a:r>
              <a:rPr lang="en-GB" sz="2000" dirty="0"/>
              <a:t>DCI &amp; PDCCH channels</a:t>
            </a:r>
          </a:p>
          <a:p>
            <a:pPr marL="0" indent="0">
              <a:buNone/>
            </a:pPr>
            <a:r>
              <a:rPr lang="en-GB" b="1" dirty="0">
                <a:solidFill>
                  <a:schemeClr val="tx2"/>
                </a:solidFill>
                <a:ea typeface="+mj-ea"/>
              </a:rPr>
              <a:t>MIMO Prop channels</a:t>
            </a:r>
          </a:p>
          <a:p>
            <a:r>
              <a:rPr lang="en-GB" sz="2000" dirty="0"/>
              <a:t>TDL &amp; CDL channel models</a:t>
            </a:r>
          </a:p>
          <a:p>
            <a:r>
              <a:rPr lang="en-GB" sz="2000" dirty="0"/>
              <a:t>Perfect channel estimation</a:t>
            </a:r>
          </a:p>
          <a:p>
            <a:pPr marL="0" indent="0">
              <a:buFont typeface="Wingdings" pitchFamily="2" charset="2"/>
              <a:buNone/>
            </a:pPr>
            <a:endParaRPr lang="en-GB" b="1" dirty="0">
              <a:solidFill>
                <a:schemeClr val="tx2">
                  <a:lumMod val="60000"/>
                  <a:lumOff val="40000"/>
                </a:schemeClr>
              </a:solidFill>
            </a:endParaRPr>
          </a:p>
          <a:p>
            <a:pPr marL="0" indent="0">
              <a:buFont typeface="Wingdings" pitchFamily="2" charset="2"/>
              <a:buNone/>
            </a:pPr>
            <a:endParaRPr lang="en-GB" b="1" dirty="0">
              <a:solidFill>
                <a:schemeClr val="tx2">
                  <a:lumMod val="60000"/>
                  <a:lumOff val="40000"/>
                </a:schemeClr>
              </a:solidFill>
            </a:endParaRPr>
          </a:p>
          <a:p>
            <a:endParaRPr lang="en-GB" dirty="0"/>
          </a:p>
          <a:p>
            <a:pPr marL="0" indent="0">
              <a:buFont typeface="Wingdings" pitchFamily="2" charset="2"/>
              <a:buNone/>
            </a:pPr>
            <a:endParaRPr lang="en-GB" dirty="0"/>
          </a:p>
          <a:p>
            <a:pPr marL="0" indent="0">
              <a:buFont typeface="Wingdings" pitchFamily="2" charset="2"/>
              <a:buNone/>
            </a:pPr>
            <a:endParaRPr lang="en-GB" dirty="0"/>
          </a:p>
          <a:p>
            <a:pPr marL="0" indent="0">
              <a:buFont typeface="Wingdings" pitchFamily="2" charset="2"/>
              <a:buNone/>
            </a:pPr>
            <a:endParaRPr lang="en-GB" dirty="0"/>
          </a:p>
          <a:p>
            <a:endParaRPr lang="en-GB" dirty="0"/>
          </a:p>
        </p:txBody>
      </p:sp>
      <p:sp>
        <p:nvSpPr>
          <p:cNvPr id="6" name="Title 1">
            <a:extLst>
              <a:ext uri="{FF2B5EF4-FFF2-40B4-BE49-F238E27FC236}">
                <a16:creationId xmlns:a16="http://schemas.microsoft.com/office/drawing/2014/main" id="{07BB2F9C-567C-46F8-858E-EE6A0D7D64F2}"/>
              </a:ext>
            </a:extLst>
          </p:cNvPr>
          <p:cNvSpPr>
            <a:spLocks noGrp="1"/>
          </p:cNvSpPr>
          <p:nvPr>
            <p:ph type="title"/>
          </p:nvPr>
        </p:nvSpPr>
        <p:spPr>
          <a:xfrm>
            <a:off x="499597" y="792465"/>
            <a:ext cx="10769600" cy="706686"/>
          </a:xfrm>
        </p:spPr>
        <p:txBody>
          <a:bodyPr/>
          <a:lstStyle/>
          <a:p>
            <a:r>
              <a:rPr lang="en-GB" dirty="0"/>
              <a:t>5G Toolbox – New Product for </a:t>
            </a:r>
          </a:p>
        </p:txBody>
      </p:sp>
    </p:spTree>
    <p:extLst>
      <p:ext uri="{BB962C8B-B14F-4D97-AF65-F5344CB8AC3E}">
        <p14:creationId xmlns:p14="http://schemas.microsoft.com/office/powerpoint/2010/main" val="336902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4E53-4589-4D65-9A05-D14A4692DB2F}"/>
              </a:ext>
            </a:extLst>
          </p:cNvPr>
          <p:cNvSpPr>
            <a:spLocks noGrp="1"/>
          </p:cNvSpPr>
          <p:nvPr>
            <p:ph type="title"/>
          </p:nvPr>
        </p:nvSpPr>
        <p:spPr>
          <a:xfrm>
            <a:off x="479376" y="664694"/>
            <a:ext cx="10769600" cy="578768"/>
          </a:xfrm>
        </p:spPr>
        <p:txBody>
          <a:bodyPr/>
          <a:lstStyle/>
          <a:p>
            <a:pPr algn="ctr"/>
            <a:r>
              <a:rPr lang="ru-RU" dirty="0"/>
              <a:t>Нововведения относительно </a:t>
            </a:r>
            <a:r>
              <a:rPr lang="en-US" dirty="0"/>
              <a:t>LTE</a:t>
            </a:r>
            <a:endParaRPr lang="ru-RU" dirty="0"/>
          </a:p>
        </p:txBody>
      </p:sp>
      <p:pic>
        <p:nvPicPr>
          <p:cNvPr id="4" name="Picture 3">
            <a:extLst>
              <a:ext uri="{FF2B5EF4-FFF2-40B4-BE49-F238E27FC236}">
                <a16:creationId xmlns:a16="http://schemas.microsoft.com/office/drawing/2014/main" id="{F9C6898E-0305-452D-A343-E4FFF445CE4A}"/>
              </a:ext>
            </a:extLst>
          </p:cNvPr>
          <p:cNvPicPr>
            <a:picLocks noChangeAspect="1"/>
          </p:cNvPicPr>
          <p:nvPr/>
        </p:nvPicPr>
        <p:blipFill>
          <a:blip r:embed="rId2"/>
          <a:stretch>
            <a:fillRect/>
          </a:stretch>
        </p:blipFill>
        <p:spPr>
          <a:xfrm>
            <a:off x="1412432" y="1795412"/>
            <a:ext cx="3541691" cy="2796445"/>
          </a:xfrm>
          <a:prstGeom prst="rect">
            <a:avLst/>
          </a:prstGeom>
        </p:spPr>
      </p:pic>
      <p:pic>
        <p:nvPicPr>
          <p:cNvPr id="5" name="Picture 4">
            <a:extLst>
              <a:ext uri="{FF2B5EF4-FFF2-40B4-BE49-F238E27FC236}">
                <a16:creationId xmlns:a16="http://schemas.microsoft.com/office/drawing/2014/main" id="{A17E598E-D6DA-48FC-8479-6A4DD4BA065D}"/>
              </a:ext>
            </a:extLst>
          </p:cNvPr>
          <p:cNvPicPr>
            <a:picLocks noChangeAspect="1"/>
          </p:cNvPicPr>
          <p:nvPr/>
        </p:nvPicPr>
        <p:blipFill>
          <a:blip r:embed="rId3"/>
          <a:stretch>
            <a:fillRect/>
          </a:stretch>
        </p:blipFill>
        <p:spPr>
          <a:xfrm>
            <a:off x="6816080" y="1821062"/>
            <a:ext cx="3332143" cy="2720116"/>
          </a:xfrm>
          <a:prstGeom prst="rect">
            <a:avLst/>
          </a:prstGeom>
        </p:spPr>
      </p:pic>
      <p:pic>
        <p:nvPicPr>
          <p:cNvPr id="6" name="Picture 5">
            <a:extLst>
              <a:ext uri="{FF2B5EF4-FFF2-40B4-BE49-F238E27FC236}">
                <a16:creationId xmlns:a16="http://schemas.microsoft.com/office/drawing/2014/main" id="{554FE5B1-46CE-49C7-963C-D63C2DBDD74C}"/>
              </a:ext>
            </a:extLst>
          </p:cNvPr>
          <p:cNvPicPr>
            <a:picLocks noChangeAspect="1"/>
          </p:cNvPicPr>
          <p:nvPr/>
        </p:nvPicPr>
        <p:blipFill>
          <a:blip r:embed="rId4"/>
          <a:stretch>
            <a:fillRect/>
          </a:stretch>
        </p:blipFill>
        <p:spPr>
          <a:xfrm>
            <a:off x="1671111" y="4575798"/>
            <a:ext cx="3024335" cy="2277849"/>
          </a:xfrm>
          <a:prstGeom prst="rect">
            <a:avLst/>
          </a:prstGeom>
        </p:spPr>
      </p:pic>
      <p:pic>
        <p:nvPicPr>
          <p:cNvPr id="7" name="Picture 6">
            <a:extLst>
              <a:ext uri="{FF2B5EF4-FFF2-40B4-BE49-F238E27FC236}">
                <a16:creationId xmlns:a16="http://schemas.microsoft.com/office/drawing/2014/main" id="{898F89CF-55A0-4A1D-8127-BC2423A4719A}"/>
              </a:ext>
            </a:extLst>
          </p:cNvPr>
          <p:cNvPicPr>
            <a:picLocks noChangeAspect="1"/>
          </p:cNvPicPr>
          <p:nvPr/>
        </p:nvPicPr>
        <p:blipFill>
          <a:blip r:embed="rId5"/>
          <a:stretch>
            <a:fillRect/>
          </a:stretch>
        </p:blipFill>
        <p:spPr>
          <a:xfrm>
            <a:off x="6672064" y="4789859"/>
            <a:ext cx="4104456" cy="1849725"/>
          </a:xfrm>
          <a:prstGeom prst="rect">
            <a:avLst/>
          </a:prstGeom>
        </p:spPr>
      </p:pic>
      <p:sp>
        <p:nvSpPr>
          <p:cNvPr id="8" name="Rectangle 7">
            <a:extLst>
              <a:ext uri="{FF2B5EF4-FFF2-40B4-BE49-F238E27FC236}">
                <a16:creationId xmlns:a16="http://schemas.microsoft.com/office/drawing/2014/main" id="{9CFBAFE1-5812-40A0-BE5C-FCF8DA126D97}"/>
              </a:ext>
            </a:extLst>
          </p:cNvPr>
          <p:cNvSpPr/>
          <p:nvPr/>
        </p:nvSpPr>
        <p:spPr>
          <a:xfrm>
            <a:off x="1671111" y="1275780"/>
            <a:ext cx="8644546" cy="461665"/>
          </a:xfrm>
          <a:prstGeom prst="rect">
            <a:avLst/>
          </a:prstGeom>
        </p:spPr>
        <p:txBody>
          <a:bodyPr wrap="none">
            <a:spAutoFit/>
          </a:bodyPr>
          <a:lstStyle/>
          <a:p>
            <a:r>
              <a:rPr lang="ru-RU" sz="2400" dirty="0"/>
              <a:t>Новые способы формирования сигнала </a:t>
            </a:r>
            <a:r>
              <a:rPr lang="en-US" sz="2400" dirty="0"/>
              <a:t>F-OFDM, W-OFDM</a:t>
            </a:r>
            <a:endParaRPr lang="ru-RU" sz="2400" dirty="0"/>
          </a:p>
        </p:txBody>
      </p:sp>
    </p:spTree>
    <p:extLst>
      <p:ext uri="{BB962C8B-B14F-4D97-AF65-F5344CB8AC3E}">
        <p14:creationId xmlns:p14="http://schemas.microsoft.com/office/powerpoint/2010/main" val="80704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C4322D-5DE3-4B83-A731-CD8066DD4E09}"/>
              </a:ext>
            </a:extLst>
          </p:cNvPr>
          <p:cNvSpPr/>
          <p:nvPr/>
        </p:nvSpPr>
        <p:spPr>
          <a:xfrm>
            <a:off x="483283" y="4216568"/>
            <a:ext cx="10769600" cy="25922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12" name="Rectangle 11">
            <a:extLst>
              <a:ext uri="{FF2B5EF4-FFF2-40B4-BE49-F238E27FC236}">
                <a16:creationId xmlns:a16="http://schemas.microsoft.com/office/drawing/2014/main" id="{2A91D6D4-BEC5-4EAE-998C-06A044242377}"/>
              </a:ext>
            </a:extLst>
          </p:cNvPr>
          <p:cNvSpPr/>
          <p:nvPr/>
        </p:nvSpPr>
        <p:spPr>
          <a:xfrm>
            <a:off x="483283" y="1487120"/>
            <a:ext cx="10769600" cy="25922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3" name="Title 1">
            <a:extLst>
              <a:ext uri="{FF2B5EF4-FFF2-40B4-BE49-F238E27FC236}">
                <a16:creationId xmlns:a16="http://schemas.microsoft.com/office/drawing/2014/main" id="{EFA191F5-A605-42E4-A21C-E000FC702ACE}"/>
              </a:ext>
            </a:extLst>
          </p:cNvPr>
          <p:cNvSpPr txBox="1">
            <a:spLocks/>
          </p:cNvSpPr>
          <p:nvPr/>
        </p:nvSpPr>
        <p:spPr>
          <a:xfrm>
            <a:off x="711200" y="822138"/>
            <a:ext cx="10769600" cy="7620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b="1" kern="1200" baseline="0">
                <a:solidFill>
                  <a:schemeClr val="tx2"/>
                </a:solidFill>
                <a:latin typeface="Helvetica" panose="020B0604020202020204" pitchFamily="34" charset="0"/>
                <a:ea typeface="+mj-ea"/>
                <a:cs typeface="Helvetica" panose="020B0604020202020204" pitchFamily="34" charset="0"/>
              </a:defRPr>
            </a:lvl1pPr>
          </a:lstStyle>
          <a:p>
            <a:pPr algn="ctr"/>
            <a:r>
              <a:rPr lang="ru-RU" dirty="0"/>
              <a:t>Генерация </a:t>
            </a:r>
            <a:r>
              <a:rPr lang="en-US" dirty="0"/>
              <a:t>HDL </a:t>
            </a:r>
            <a:r>
              <a:rPr lang="ru-RU" dirty="0"/>
              <a:t>кода для прототипирования </a:t>
            </a:r>
            <a:r>
              <a:rPr lang="en-US" dirty="0"/>
              <a:t>F-OFDM</a:t>
            </a:r>
            <a:endParaRPr lang="ru-RU" dirty="0"/>
          </a:p>
        </p:txBody>
      </p:sp>
      <p:sp>
        <p:nvSpPr>
          <p:cNvPr id="4" name="Rectangle 3">
            <a:extLst>
              <a:ext uri="{FF2B5EF4-FFF2-40B4-BE49-F238E27FC236}">
                <a16:creationId xmlns:a16="http://schemas.microsoft.com/office/drawing/2014/main" id="{38B4EB39-AC9D-48CE-A5A1-51D291A2A1D9}"/>
              </a:ext>
            </a:extLst>
          </p:cNvPr>
          <p:cNvSpPr/>
          <p:nvPr/>
        </p:nvSpPr>
        <p:spPr>
          <a:xfrm>
            <a:off x="711200" y="1570564"/>
            <a:ext cx="1290097" cy="461665"/>
          </a:xfrm>
          <a:prstGeom prst="rect">
            <a:avLst/>
          </a:prstGeom>
        </p:spPr>
        <p:txBody>
          <a:bodyPr wrap="none">
            <a:spAutoFit/>
          </a:bodyPr>
          <a:lstStyle/>
          <a:p>
            <a:r>
              <a:rPr lang="ru-RU" sz="2400" dirty="0"/>
              <a:t>Модель</a:t>
            </a:r>
          </a:p>
        </p:txBody>
      </p:sp>
      <p:pic>
        <p:nvPicPr>
          <p:cNvPr id="7" name="Picture 6">
            <a:extLst>
              <a:ext uri="{FF2B5EF4-FFF2-40B4-BE49-F238E27FC236}">
                <a16:creationId xmlns:a16="http://schemas.microsoft.com/office/drawing/2014/main" id="{C4481C2F-BE1D-491E-9549-21CC92929073}"/>
              </a:ext>
            </a:extLst>
          </p:cNvPr>
          <p:cNvPicPr>
            <a:picLocks noChangeAspect="1"/>
          </p:cNvPicPr>
          <p:nvPr/>
        </p:nvPicPr>
        <p:blipFill>
          <a:blip r:embed="rId2"/>
          <a:stretch>
            <a:fillRect/>
          </a:stretch>
        </p:blipFill>
        <p:spPr>
          <a:xfrm>
            <a:off x="2855640" y="1888942"/>
            <a:ext cx="7848872" cy="1932577"/>
          </a:xfrm>
          <a:prstGeom prst="rect">
            <a:avLst/>
          </a:prstGeom>
        </p:spPr>
      </p:pic>
      <p:pic>
        <p:nvPicPr>
          <p:cNvPr id="8" name="Picture 7">
            <a:extLst>
              <a:ext uri="{FF2B5EF4-FFF2-40B4-BE49-F238E27FC236}">
                <a16:creationId xmlns:a16="http://schemas.microsoft.com/office/drawing/2014/main" id="{BDDCAFB8-612C-4B8F-9225-66D1409D3D1D}"/>
              </a:ext>
            </a:extLst>
          </p:cNvPr>
          <p:cNvPicPr>
            <a:picLocks noChangeAspect="1"/>
          </p:cNvPicPr>
          <p:nvPr/>
        </p:nvPicPr>
        <p:blipFill>
          <a:blip r:embed="rId3"/>
          <a:stretch>
            <a:fillRect/>
          </a:stretch>
        </p:blipFill>
        <p:spPr>
          <a:xfrm>
            <a:off x="967732" y="4423261"/>
            <a:ext cx="2808312" cy="2124512"/>
          </a:xfrm>
          <a:prstGeom prst="rect">
            <a:avLst/>
          </a:prstGeom>
        </p:spPr>
      </p:pic>
      <p:sp>
        <p:nvSpPr>
          <p:cNvPr id="11" name="Rectangle 10">
            <a:extLst>
              <a:ext uri="{FF2B5EF4-FFF2-40B4-BE49-F238E27FC236}">
                <a16:creationId xmlns:a16="http://schemas.microsoft.com/office/drawing/2014/main" id="{DF99796A-ADF5-4E96-87F8-74DBC9762FFD}"/>
              </a:ext>
            </a:extLst>
          </p:cNvPr>
          <p:cNvSpPr/>
          <p:nvPr/>
        </p:nvSpPr>
        <p:spPr>
          <a:xfrm>
            <a:off x="711200" y="4174724"/>
            <a:ext cx="1523879" cy="461665"/>
          </a:xfrm>
          <a:prstGeom prst="rect">
            <a:avLst/>
          </a:prstGeom>
        </p:spPr>
        <p:txBody>
          <a:bodyPr wrap="none">
            <a:spAutoFit/>
          </a:bodyPr>
          <a:lstStyle/>
          <a:p>
            <a:r>
              <a:rPr lang="ru-RU" sz="2400" dirty="0"/>
              <a:t>Прототип</a:t>
            </a:r>
          </a:p>
        </p:txBody>
      </p:sp>
      <p:sp>
        <p:nvSpPr>
          <p:cNvPr id="14" name="Rectangle 13">
            <a:extLst>
              <a:ext uri="{FF2B5EF4-FFF2-40B4-BE49-F238E27FC236}">
                <a16:creationId xmlns:a16="http://schemas.microsoft.com/office/drawing/2014/main" id="{BF7A3556-B740-4E85-9AC2-32D0CC5053A9}"/>
              </a:ext>
            </a:extLst>
          </p:cNvPr>
          <p:cNvSpPr/>
          <p:nvPr/>
        </p:nvSpPr>
        <p:spPr>
          <a:xfrm>
            <a:off x="759224" y="2697211"/>
            <a:ext cx="1753429" cy="646331"/>
          </a:xfrm>
          <a:prstGeom prst="rect">
            <a:avLst/>
          </a:prstGeom>
        </p:spPr>
        <p:txBody>
          <a:bodyPr wrap="none">
            <a:spAutoFit/>
          </a:bodyPr>
          <a:lstStyle/>
          <a:p>
            <a:pPr algn="ctr"/>
            <a:r>
              <a:rPr lang="en-US" dirty="0">
                <a:solidFill>
                  <a:schemeClr val="tx2"/>
                </a:solidFill>
              </a:rPr>
              <a:t>HDL optimized </a:t>
            </a:r>
          </a:p>
          <a:p>
            <a:pPr algn="ctr"/>
            <a:r>
              <a:rPr lang="en-US" dirty="0">
                <a:solidFill>
                  <a:schemeClr val="tx2"/>
                </a:solidFill>
              </a:rPr>
              <a:t>Simulink model</a:t>
            </a:r>
            <a:endParaRPr lang="ru-RU" dirty="0">
              <a:solidFill>
                <a:schemeClr val="tx2"/>
              </a:solidFill>
            </a:endParaRPr>
          </a:p>
        </p:txBody>
      </p:sp>
      <p:pic>
        <p:nvPicPr>
          <p:cNvPr id="2050" name="Picture 2" descr="ÐÐ°ÑÑÐ¸Ð½ÐºÐ¸ Ð¿Ð¾ Ð·Ð°Ð¿ÑÐ¾ÑÑ matlab logo">
            <a:extLst>
              <a:ext uri="{FF2B5EF4-FFF2-40B4-BE49-F238E27FC236}">
                <a16:creationId xmlns:a16="http://schemas.microsoft.com/office/drawing/2014/main" id="{AFF11468-4653-4B4D-84CF-3B47698827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3343542"/>
            <a:ext cx="861775" cy="646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Ð°ÑÑÐ¸Ð½ÐºÐ¸ Ð¿Ð¾ Ð·Ð°Ð¿ÑÐ¾ÑÑ simulinklogo">
            <a:extLst>
              <a:ext uri="{FF2B5EF4-FFF2-40B4-BE49-F238E27FC236}">
                <a16:creationId xmlns:a16="http://schemas.microsoft.com/office/drawing/2014/main" id="{2D20C550-F43A-4F33-83A9-8D5020720B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256" y="3383858"/>
            <a:ext cx="422029" cy="4220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733A3FB-D902-49CC-AA12-AB1370D98AC4}"/>
              </a:ext>
            </a:extLst>
          </p:cNvPr>
          <p:cNvPicPr>
            <a:picLocks noChangeAspect="1"/>
          </p:cNvPicPr>
          <p:nvPr/>
        </p:nvPicPr>
        <p:blipFill>
          <a:blip r:embed="rId6"/>
          <a:stretch>
            <a:fillRect/>
          </a:stretch>
        </p:blipFill>
        <p:spPr>
          <a:xfrm>
            <a:off x="4173139" y="4270401"/>
            <a:ext cx="3389887" cy="2430233"/>
          </a:xfrm>
          <a:prstGeom prst="rect">
            <a:avLst/>
          </a:prstGeom>
        </p:spPr>
      </p:pic>
      <p:pic>
        <p:nvPicPr>
          <p:cNvPr id="16" name="Picture 15">
            <a:extLst>
              <a:ext uri="{FF2B5EF4-FFF2-40B4-BE49-F238E27FC236}">
                <a16:creationId xmlns:a16="http://schemas.microsoft.com/office/drawing/2014/main" id="{6BD1F73A-1A93-4CD7-A10D-2980287A96A7}"/>
              </a:ext>
            </a:extLst>
          </p:cNvPr>
          <p:cNvPicPr>
            <a:picLocks noChangeAspect="1"/>
          </p:cNvPicPr>
          <p:nvPr/>
        </p:nvPicPr>
        <p:blipFill>
          <a:blip r:embed="rId7"/>
          <a:stretch>
            <a:fillRect/>
          </a:stretch>
        </p:blipFill>
        <p:spPr>
          <a:xfrm>
            <a:off x="7910515" y="4270401"/>
            <a:ext cx="3274371" cy="2403039"/>
          </a:xfrm>
          <a:prstGeom prst="rect">
            <a:avLst/>
          </a:prstGeom>
        </p:spPr>
      </p:pic>
    </p:spTree>
    <p:extLst>
      <p:ext uri="{BB962C8B-B14F-4D97-AF65-F5344CB8AC3E}">
        <p14:creationId xmlns:p14="http://schemas.microsoft.com/office/powerpoint/2010/main" val="112624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D3B54-5603-4671-9B9B-121B5E8AECA4}"/>
              </a:ext>
            </a:extLst>
          </p:cNvPr>
          <p:cNvSpPr>
            <a:spLocks noGrp="1"/>
          </p:cNvSpPr>
          <p:nvPr>
            <p:ph type="title"/>
          </p:nvPr>
        </p:nvSpPr>
        <p:spPr>
          <a:xfrm>
            <a:off x="479376" y="764704"/>
            <a:ext cx="10769600" cy="762000"/>
          </a:xfrm>
        </p:spPr>
        <p:txBody>
          <a:bodyPr/>
          <a:lstStyle/>
          <a:p>
            <a:pPr algn="ctr"/>
            <a:r>
              <a:rPr lang="ru-RU" dirty="0"/>
              <a:t>Частотно временная матрица</a:t>
            </a:r>
          </a:p>
        </p:txBody>
      </p:sp>
      <p:sp>
        <p:nvSpPr>
          <p:cNvPr id="3" name="Rectangle 2">
            <a:extLst>
              <a:ext uri="{FF2B5EF4-FFF2-40B4-BE49-F238E27FC236}">
                <a16:creationId xmlns:a16="http://schemas.microsoft.com/office/drawing/2014/main" id="{104C4CB7-6E8D-47EA-BE54-87CBAADB0B67}"/>
              </a:ext>
            </a:extLst>
          </p:cNvPr>
          <p:cNvSpPr/>
          <p:nvPr/>
        </p:nvSpPr>
        <p:spPr>
          <a:xfrm>
            <a:off x="695400" y="1526704"/>
            <a:ext cx="5054845" cy="461665"/>
          </a:xfrm>
          <a:prstGeom prst="rect">
            <a:avLst/>
          </a:prstGeom>
        </p:spPr>
        <p:txBody>
          <a:bodyPr wrap="none">
            <a:spAutoFit/>
          </a:bodyPr>
          <a:lstStyle/>
          <a:p>
            <a:r>
              <a:rPr lang="ru-RU" sz="2400" dirty="0"/>
              <a:t>Индексация  </a:t>
            </a:r>
            <a:r>
              <a:rPr lang="ru-RU" sz="2400" dirty="0">
                <a:solidFill>
                  <a:schemeClr val="tx2"/>
                </a:solidFill>
              </a:rPr>
              <a:t>«</a:t>
            </a:r>
            <a:r>
              <a:rPr lang="en-US" sz="2400" dirty="0">
                <a:solidFill>
                  <a:schemeClr val="tx2"/>
                </a:solidFill>
              </a:rPr>
              <a:t>numerology</a:t>
            </a:r>
            <a:r>
              <a:rPr lang="ru-RU" sz="2400" dirty="0">
                <a:solidFill>
                  <a:schemeClr val="tx2"/>
                </a:solidFill>
              </a:rPr>
              <a:t>»</a:t>
            </a:r>
            <a:r>
              <a:rPr lang="en-US" sz="2400" dirty="0">
                <a:solidFill>
                  <a:schemeClr val="tx2"/>
                </a:solidFill>
              </a:rPr>
              <a:t> 5G NR</a:t>
            </a:r>
            <a:endParaRPr lang="ru-RU" sz="2400" dirty="0">
              <a:solidFill>
                <a:schemeClr val="tx2"/>
              </a:solidFill>
            </a:endParaRPr>
          </a:p>
        </p:txBody>
      </p:sp>
      <p:sp>
        <p:nvSpPr>
          <p:cNvPr id="4" name="Rectangle 3">
            <a:extLst>
              <a:ext uri="{FF2B5EF4-FFF2-40B4-BE49-F238E27FC236}">
                <a16:creationId xmlns:a16="http://schemas.microsoft.com/office/drawing/2014/main" id="{156215E6-71D5-4AB0-9ED4-0E5ADE5329B2}"/>
              </a:ext>
            </a:extLst>
          </p:cNvPr>
          <p:cNvSpPr/>
          <p:nvPr/>
        </p:nvSpPr>
        <p:spPr>
          <a:xfrm>
            <a:off x="695400" y="2035041"/>
            <a:ext cx="10309613" cy="1631216"/>
          </a:xfrm>
          <a:prstGeom prst="rect">
            <a:avLst/>
          </a:prstGeom>
        </p:spPr>
        <p:txBody>
          <a:bodyPr wrap="square">
            <a:spAutoFit/>
          </a:bodyPr>
          <a:lstStyle/>
          <a:p>
            <a:r>
              <a:rPr lang="ru-RU" sz="2000" dirty="0"/>
              <a:t>Согласно </a:t>
            </a:r>
            <a:r>
              <a:rPr lang="en-US" sz="2000" dirty="0"/>
              <a:t>TR 15 </a:t>
            </a:r>
            <a:r>
              <a:rPr lang="ru-RU" sz="2000" dirty="0"/>
              <a:t>разнесение </a:t>
            </a:r>
            <a:r>
              <a:rPr lang="ru-RU" sz="2000" dirty="0" err="1"/>
              <a:t>поднесущих</a:t>
            </a:r>
            <a:r>
              <a:rPr lang="ru-RU" sz="2000" dirty="0"/>
              <a:t> определяется соотношением </a:t>
            </a:r>
            <a:r>
              <a:rPr lang="en-US" sz="2000" dirty="0"/>
              <a:t>  </a:t>
            </a:r>
            <a:r>
              <a:rPr lang="ru-RU" sz="2000" dirty="0"/>
              <a:t>2</a:t>
            </a:r>
            <a:r>
              <a:rPr lang="en-US" sz="2000" baseline="30000" dirty="0"/>
              <a:t>m</a:t>
            </a:r>
            <a:r>
              <a:rPr lang="ru-RU" sz="2000" dirty="0"/>
              <a:t> </a:t>
            </a:r>
            <a:r>
              <a:rPr lang="en-US" sz="2000" dirty="0"/>
              <a:t>* 15kHz </a:t>
            </a:r>
          </a:p>
          <a:p>
            <a:endParaRPr lang="en-US" sz="2000" dirty="0"/>
          </a:p>
          <a:p>
            <a:r>
              <a:rPr lang="ru-RU" sz="2000" b="1" dirty="0">
                <a:solidFill>
                  <a:schemeClr val="tx2"/>
                </a:solidFill>
              </a:rPr>
              <a:t>5</a:t>
            </a:r>
            <a:r>
              <a:rPr lang="en-US" sz="2000" b="1" dirty="0">
                <a:solidFill>
                  <a:schemeClr val="tx2"/>
                </a:solidFill>
              </a:rPr>
              <a:t>G Toolbox </a:t>
            </a:r>
            <a:r>
              <a:rPr lang="ru-RU" sz="2000" dirty="0"/>
              <a:t>полностью поддерживает стандарт включая генерацию</a:t>
            </a:r>
            <a:r>
              <a:rPr lang="en-US" sz="2000" dirty="0"/>
              <a:t> OFDM </a:t>
            </a:r>
            <a:r>
              <a:rPr lang="ru-RU" sz="2000" dirty="0"/>
              <a:t>символов со смешанным распределением </a:t>
            </a:r>
            <a:r>
              <a:rPr lang="ru-RU" sz="2000" dirty="0" err="1"/>
              <a:t>поднесущих</a:t>
            </a:r>
            <a:r>
              <a:rPr lang="ru-RU" sz="2000" dirty="0"/>
              <a:t> и формирование сигналов с изменяющейся структурой </a:t>
            </a:r>
            <a:r>
              <a:rPr lang="en-US" sz="2000" dirty="0"/>
              <a:t>OFDM</a:t>
            </a:r>
            <a:r>
              <a:rPr lang="ru-RU" sz="2000" dirty="0"/>
              <a:t> символов </a:t>
            </a:r>
          </a:p>
        </p:txBody>
      </p:sp>
      <p:graphicFrame>
        <p:nvGraphicFramePr>
          <p:cNvPr id="5" name="Table 4">
            <a:extLst>
              <a:ext uri="{FF2B5EF4-FFF2-40B4-BE49-F238E27FC236}">
                <a16:creationId xmlns:a16="http://schemas.microsoft.com/office/drawing/2014/main" id="{3B176F91-6B43-4628-A213-5485797C5732}"/>
              </a:ext>
            </a:extLst>
          </p:cNvPr>
          <p:cNvGraphicFramePr>
            <a:graphicFrameLocks noGrp="1"/>
          </p:cNvGraphicFramePr>
          <p:nvPr>
            <p:extLst>
              <p:ext uri="{D42A27DB-BD31-4B8C-83A1-F6EECF244321}">
                <p14:modId xmlns:p14="http://schemas.microsoft.com/office/powerpoint/2010/main" val="1854581403"/>
              </p:ext>
            </p:extLst>
          </p:nvPr>
        </p:nvGraphicFramePr>
        <p:xfrm>
          <a:off x="839416" y="3933056"/>
          <a:ext cx="3888431" cy="2595880"/>
        </p:xfrm>
        <a:graphic>
          <a:graphicData uri="http://schemas.openxmlformats.org/drawingml/2006/table">
            <a:tbl>
              <a:tblPr firstRow="1" bandRow="1">
                <a:tableStyleId>{5C22544A-7EE6-4342-B048-85BDC9FD1C3A}</a:tableStyleId>
              </a:tblPr>
              <a:tblGrid>
                <a:gridCol w="390197">
                  <a:extLst>
                    <a:ext uri="{9D8B030D-6E8A-4147-A177-3AD203B41FA5}">
                      <a16:colId xmlns:a16="http://schemas.microsoft.com/office/drawing/2014/main" val="2735829263"/>
                    </a:ext>
                  </a:extLst>
                </a:gridCol>
                <a:gridCol w="1842051">
                  <a:extLst>
                    <a:ext uri="{9D8B030D-6E8A-4147-A177-3AD203B41FA5}">
                      <a16:colId xmlns:a16="http://schemas.microsoft.com/office/drawing/2014/main" val="1130447486"/>
                    </a:ext>
                  </a:extLst>
                </a:gridCol>
                <a:gridCol w="1656183">
                  <a:extLst>
                    <a:ext uri="{9D8B030D-6E8A-4147-A177-3AD203B41FA5}">
                      <a16:colId xmlns:a16="http://schemas.microsoft.com/office/drawing/2014/main" val="2535339468"/>
                    </a:ext>
                  </a:extLst>
                </a:gridCol>
              </a:tblGrid>
              <a:tr h="370840">
                <a:tc>
                  <a:txBody>
                    <a:bodyPr/>
                    <a:lstStyle/>
                    <a:p>
                      <a:pPr algn="ctr"/>
                      <a:r>
                        <a:rPr lang="en-US" dirty="0"/>
                        <a:t>m</a:t>
                      </a:r>
                      <a:endParaRPr lang="ru-RU" dirty="0"/>
                    </a:p>
                  </a:txBody>
                  <a:tcPr/>
                </a:tc>
                <a:tc>
                  <a:txBody>
                    <a:bodyPr/>
                    <a:lstStyle/>
                    <a:p>
                      <a:pPr algn="ctr"/>
                      <a:r>
                        <a:rPr lang="en-US" sz="1800" dirty="0"/>
                        <a:t>Df = </a:t>
                      </a:r>
                      <a:r>
                        <a:rPr lang="ru-RU" sz="1800" dirty="0"/>
                        <a:t>2</a:t>
                      </a:r>
                      <a:r>
                        <a:rPr lang="en-US" sz="1800" baseline="30000" dirty="0"/>
                        <a:t>m</a:t>
                      </a:r>
                      <a:r>
                        <a:rPr lang="ru-RU" sz="1800" dirty="0"/>
                        <a:t> </a:t>
                      </a:r>
                      <a:r>
                        <a:rPr lang="en-US" sz="1800" dirty="0"/>
                        <a:t>* 15kHz </a:t>
                      </a:r>
                      <a:endParaRPr lang="ru-RU" dirty="0"/>
                    </a:p>
                  </a:txBody>
                  <a:tcPr/>
                </a:tc>
                <a:tc>
                  <a:txBody>
                    <a:bodyPr/>
                    <a:lstStyle/>
                    <a:p>
                      <a:pPr algn="ctr"/>
                      <a:r>
                        <a:rPr lang="en-US" dirty="0"/>
                        <a:t>Slots / </a:t>
                      </a:r>
                      <a:r>
                        <a:rPr lang="en-US" dirty="0" err="1"/>
                        <a:t>ms</a:t>
                      </a:r>
                      <a:endParaRPr lang="ru-RU" dirty="0"/>
                    </a:p>
                  </a:txBody>
                  <a:tcPr/>
                </a:tc>
                <a:extLst>
                  <a:ext uri="{0D108BD9-81ED-4DB2-BD59-A6C34878D82A}">
                    <a16:rowId xmlns:a16="http://schemas.microsoft.com/office/drawing/2014/main" val="106584997"/>
                  </a:ext>
                </a:extLst>
              </a:tr>
              <a:tr h="370840">
                <a:tc>
                  <a:txBody>
                    <a:bodyPr/>
                    <a:lstStyle/>
                    <a:p>
                      <a:pPr algn="ctr"/>
                      <a:r>
                        <a:rPr lang="en-US" dirty="0"/>
                        <a:t>0</a:t>
                      </a:r>
                      <a:endParaRPr lang="ru-RU" dirty="0"/>
                    </a:p>
                  </a:txBody>
                  <a:tcPr/>
                </a:tc>
                <a:tc>
                  <a:txBody>
                    <a:bodyPr/>
                    <a:lstStyle/>
                    <a:p>
                      <a:pPr algn="ctr"/>
                      <a:r>
                        <a:rPr lang="en-US" dirty="0"/>
                        <a:t>15</a:t>
                      </a:r>
                      <a:endParaRPr lang="ru-RU" dirty="0"/>
                    </a:p>
                  </a:txBody>
                  <a:tcPr/>
                </a:tc>
                <a:tc>
                  <a:txBody>
                    <a:bodyPr/>
                    <a:lstStyle/>
                    <a:p>
                      <a:pPr algn="ctr"/>
                      <a:r>
                        <a:rPr lang="en-US" dirty="0"/>
                        <a:t>1</a:t>
                      </a:r>
                      <a:endParaRPr lang="ru-RU" dirty="0"/>
                    </a:p>
                  </a:txBody>
                  <a:tcPr/>
                </a:tc>
                <a:extLst>
                  <a:ext uri="{0D108BD9-81ED-4DB2-BD59-A6C34878D82A}">
                    <a16:rowId xmlns:a16="http://schemas.microsoft.com/office/drawing/2014/main" val="1109189778"/>
                  </a:ext>
                </a:extLst>
              </a:tr>
              <a:tr h="370840">
                <a:tc>
                  <a:txBody>
                    <a:bodyPr/>
                    <a:lstStyle/>
                    <a:p>
                      <a:pPr algn="ctr"/>
                      <a:r>
                        <a:rPr lang="en-US" dirty="0"/>
                        <a:t>1</a:t>
                      </a:r>
                      <a:endParaRPr lang="ru-RU" dirty="0"/>
                    </a:p>
                  </a:txBody>
                  <a:tcPr/>
                </a:tc>
                <a:tc>
                  <a:txBody>
                    <a:bodyPr/>
                    <a:lstStyle/>
                    <a:p>
                      <a:pPr algn="ctr"/>
                      <a:r>
                        <a:rPr lang="en-US" dirty="0"/>
                        <a:t>30</a:t>
                      </a:r>
                      <a:endParaRPr lang="ru-RU" dirty="0"/>
                    </a:p>
                  </a:txBody>
                  <a:tcPr/>
                </a:tc>
                <a:tc>
                  <a:txBody>
                    <a:bodyPr/>
                    <a:lstStyle/>
                    <a:p>
                      <a:pPr algn="ctr"/>
                      <a:r>
                        <a:rPr lang="en-US" dirty="0"/>
                        <a:t>2</a:t>
                      </a:r>
                      <a:endParaRPr lang="ru-RU" dirty="0"/>
                    </a:p>
                  </a:txBody>
                  <a:tcPr/>
                </a:tc>
                <a:extLst>
                  <a:ext uri="{0D108BD9-81ED-4DB2-BD59-A6C34878D82A}">
                    <a16:rowId xmlns:a16="http://schemas.microsoft.com/office/drawing/2014/main" val="3275192845"/>
                  </a:ext>
                </a:extLst>
              </a:tr>
              <a:tr h="370840">
                <a:tc>
                  <a:txBody>
                    <a:bodyPr/>
                    <a:lstStyle/>
                    <a:p>
                      <a:pPr algn="ctr"/>
                      <a:r>
                        <a:rPr lang="en-US" dirty="0"/>
                        <a:t>2</a:t>
                      </a:r>
                      <a:endParaRPr lang="ru-RU" dirty="0"/>
                    </a:p>
                  </a:txBody>
                  <a:tcPr/>
                </a:tc>
                <a:tc>
                  <a:txBody>
                    <a:bodyPr/>
                    <a:lstStyle/>
                    <a:p>
                      <a:pPr algn="ctr"/>
                      <a:r>
                        <a:rPr lang="en-US" dirty="0"/>
                        <a:t>60</a:t>
                      </a:r>
                      <a:endParaRPr lang="ru-RU" dirty="0"/>
                    </a:p>
                  </a:txBody>
                  <a:tcPr/>
                </a:tc>
                <a:tc>
                  <a:txBody>
                    <a:bodyPr/>
                    <a:lstStyle/>
                    <a:p>
                      <a:pPr algn="ctr"/>
                      <a:r>
                        <a:rPr lang="en-US" dirty="0"/>
                        <a:t>4</a:t>
                      </a:r>
                      <a:endParaRPr lang="ru-RU" dirty="0"/>
                    </a:p>
                  </a:txBody>
                  <a:tcPr/>
                </a:tc>
                <a:extLst>
                  <a:ext uri="{0D108BD9-81ED-4DB2-BD59-A6C34878D82A}">
                    <a16:rowId xmlns:a16="http://schemas.microsoft.com/office/drawing/2014/main" val="2401314451"/>
                  </a:ext>
                </a:extLst>
              </a:tr>
              <a:tr h="370840">
                <a:tc>
                  <a:txBody>
                    <a:bodyPr/>
                    <a:lstStyle/>
                    <a:p>
                      <a:pPr algn="ctr"/>
                      <a:r>
                        <a:rPr lang="en-US" dirty="0"/>
                        <a:t>3</a:t>
                      </a:r>
                      <a:endParaRPr lang="ru-RU" dirty="0"/>
                    </a:p>
                  </a:txBody>
                  <a:tcPr/>
                </a:tc>
                <a:tc>
                  <a:txBody>
                    <a:bodyPr/>
                    <a:lstStyle/>
                    <a:p>
                      <a:pPr algn="ctr"/>
                      <a:r>
                        <a:rPr lang="en-US" dirty="0"/>
                        <a:t>120</a:t>
                      </a:r>
                      <a:endParaRPr lang="ru-RU" dirty="0"/>
                    </a:p>
                  </a:txBody>
                  <a:tcPr/>
                </a:tc>
                <a:tc>
                  <a:txBody>
                    <a:bodyPr/>
                    <a:lstStyle/>
                    <a:p>
                      <a:pPr algn="ctr"/>
                      <a:r>
                        <a:rPr lang="en-US" dirty="0"/>
                        <a:t>8</a:t>
                      </a:r>
                      <a:endParaRPr lang="ru-RU" dirty="0"/>
                    </a:p>
                  </a:txBody>
                  <a:tcPr/>
                </a:tc>
                <a:extLst>
                  <a:ext uri="{0D108BD9-81ED-4DB2-BD59-A6C34878D82A}">
                    <a16:rowId xmlns:a16="http://schemas.microsoft.com/office/drawing/2014/main" val="3588903042"/>
                  </a:ext>
                </a:extLst>
              </a:tr>
              <a:tr h="370840">
                <a:tc>
                  <a:txBody>
                    <a:bodyPr/>
                    <a:lstStyle/>
                    <a:p>
                      <a:pPr algn="ctr"/>
                      <a:r>
                        <a:rPr lang="en-US" dirty="0"/>
                        <a:t>4</a:t>
                      </a:r>
                    </a:p>
                  </a:txBody>
                  <a:tcPr/>
                </a:tc>
                <a:tc>
                  <a:txBody>
                    <a:bodyPr/>
                    <a:lstStyle/>
                    <a:p>
                      <a:pPr algn="ctr"/>
                      <a:r>
                        <a:rPr lang="en-US" dirty="0"/>
                        <a:t>240</a:t>
                      </a:r>
                      <a:endParaRPr lang="ru-RU" dirty="0"/>
                    </a:p>
                  </a:txBody>
                  <a:tcPr/>
                </a:tc>
                <a:tc>
                  <a:txBody>
                    <a:bodyPr/>
                    <a:lstStyle/>
                    <a:p>
                      <a:pPr algn="ctr"/>
                      <a:r>
                        <a:rPr lang="en-US" dirty="0"/>
                        <a:t>16</a:t>
                      </a:r>
                      <a:endParaRPr lang="ru-RU" dirty="0"/>
                    </a:p>
                  </a:txBody>
                  <a:tcPr/>
                </a:tc>
                <a:extLst>
                  <a:ext uri="{0D108BD9-81ED-4DB2-BD59-A6C34878D82A}">
                    <a16:rowId xmlns:a16="http://schemas.microsoft.com/office/drawing/2014/main" val="2233339176"/>
                  </a:ext>
                </a:extLst>
              </a:tr>
              <a:tr h="370840">
                <a:tc>
                  <a:txBody>
                    <a:bodyPr/>
                    <a:lstStyle/>
                    <a:p>
                      <a:pPr algn="ctr"/>
                      <a:r>
                        <a:rPr lang="en-US" dirty="0"/>
                        <a:t>5</a:t>
                      </a:r>
                    </a:p>
                  </a:txBody>
                  <a:tcPr/>
                </a:tc>
                <a:tc>
                  <a:txBody>
                    <a:bodyPr/>
                    <a:lstStyle/>
                    <a:p>
                      <a:pPr algn="ctr"/>
                      <a:r>
                        <a:rPr lang="en-US" dirty="0"/>
                        <a:t>480</a:t>
                      </a:r>
                      <a:endParaRPr lang="ru-RU" dirty="0"/>
                    </a:p>
                  </a:txBody>
                  <a:tcPr/>
                </a:tc>
                <a:tc>
                  <a:txBody>
                    <a:bodyPr/>
                    <a:lstStyle/>
                    <a:p>
                      <a:pPr algn="ctr"/>
                      <a:r>
                        <a:rPr lang="en-US" dirty="0"/>
                        <a:t>32</a:t>
                      </a:r>
                      <a:endParaRPr lang="ru-RU" dirty="0"/>
                    </a:p>
                  </a:txBody>
                  <a:tcPr/>
                </a:tc>
                <a:extLst>
                  <a:ext uri="{0D108BD9-81ED-4DB2-BD59-A6C34878D82A}">
                    <a16:rowId xmlns:a16="http://schemas.microsoft.com/office/drawing/2014/main" val="1608674329"/>
                  </a:ext>
                </a:extLst>
              </a:tr>
            </a:tbl>
          </a:graphicData>
        </a:graphic>
      </p:graphicFrame>
      <p:sp>
        <p:nvSpPr>
          <p:cNvPr id="6" name="Rectangle 5">
            <a:extLst>
              <a:ext uri="{FF2B5EF4-FFF2-40B4-BE49-F238E27FC236}">
                <a16:creationId xmlns:a16="http://schemas.microsoft.com/office/drawing/2014/main" id="{998B0C67-1C6C-4DFF-A2FB-D36BFF06FDF1}"/>
              </a:ext>
            </a:extLst>
          </p:cNvPr>
          <p:cNvSpPr/>
          <p:nvPr/>
        </p:nvSpPr>
        <p:spPr>
          <a:xfrm>
            <a:off x="6096000" y="4365104"/>
            <a:ext cx="561662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7" name="Rectangle 6">
            <a:extLst>
              <a:ext uri="{FF2B5EF4-FFF2-40B4-BE49-F238E27FC236}">
                <a16:creationId xmlns:a16="http://schemas.microsoft.com/office/drawing/2014/main" id="{D6640919-9EEA-4912-BCB3-7237BBAEB0AB}"/>
              </a:ext>
            </a:extLst>
          </p:cNvPr>
          <p:cNvSpPr/>
          <p:nvPr/>
        </p:nvSpPr>
        <p:spPr>
          <a:xfrm>
            <a:off x="6096000" y="4805536"/>
            <a:ext cx="273630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8" name="Rectangle 7">
            <a:extLst>
              <a:ext uri="{FF2B5EF4-FFF2-40B4-BE49-F238E27FC236}">
                <a16:creationId xmlns:a16="http://schemas.microsoft.com/office/drawing/2014/main" id="{5BAAD0DD-08F1-4FC5-87CB-80E4DEF24356}"/>
              </a:ext>
            </a:extLst>
          </p:cNvPr>
          <p:cNvSpPr/>
          <p:nvPr/>
        </p:nvSpPr>
        <p:spPr>
          <a:xfrm>
            <a:off x="8976320" y="4805536"/>
            <a:ext cx="273630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9" name="Rectangle 8">
            <a:extLst>
              <a:ext uri="{FF2B5EF4-FFF2-40B4-BE49-F238E27FC236}">
                <a16:creationId xmlns:a16="http://schemas.microsoft.com/office/drawing/2014/main" id="{0A49DEBC-B0A5-4EF1-A6F3-704D1062C8B6}"/>
              </a:ext>
            </a:extLst>
          </p:cNvPr>
          <p:cNvSpPr/>
          <p:nvPr/>
        </p:nvSpPr>
        <p:spPr>
          <a:xfrm>
            <a:off x="6096000" y="5245968"/>
            <a:ext cx="129614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D7E7C453-7876-4604-8309-EE8751ACFCA7}"/>
              </a:ext>
            </a:extLst>
          </p:cNvPr>
          <p:cNvSpPr/>
          <p:nvPr/>
        </p:nvSpPr>
        <p:spPr>
          <a:xfrm>
            <a:off x="7536160" y="5245968"/>
            <a:ext cx="129614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525BF7AE-F951-46DB-8375-E9103623D230}"/>
              </a:ext>
            </a:extLst>
          </p:cNvPr>
          <p:cNvSpPr/>
          <p:nvPr/>
        </p:nvSpPr>
        <p:spPr>
          <a:xfrm>
            <a:off x="6096000" y="5686400"/>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2" name="Rectangle 11">
            <a:extLst>
              <a:ext uri="{FF2B5EF4-FFF2-40B4-BE49-F238E27FC236}">
                <a16:creationId xmlns:a16="http://schemas.microsoft.com/office/drawing/2014/main" id="{1F24A01E-D641-4EB0-8667-DF76C98A14D1}"/>
              </a:ext>
            </a:extLst>
          </p:cNvPr>
          <p:cNvSpPr/>
          <p:nvPr/>
        </p:nvSpPr>
        <p:spPr>
          <a:xfrm>
            <a:off x="6816080" y="5677604"/>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3" name="Rectangle 12">
            <a:extLst>
              <a:ext uri="{FF2B5EF4-FFF2-40B4-BE49-F238E27FC236}">
                <a16:creationId xmlns:a16="http://schemas.microsoft.com/office/drawing/2014/main" id="{3FD11551-C81B-4F31-90BC-26EA4A0355B4}"/>
              </a:ext>
            </a:extLst>
          </p:cNvPr>
          <p:cNvSpPr/>
          <p:nvPr/>
        </p:nvSpPr>
        <p:spPr>
          <a:xfrm>
            <a:off x="7536160" y="5677604"/>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4" name="Rectangle 13">
            <a:extLst>
              <a:ext uri="{FF2B5EF4-FFF2-40B4-BE49-F238E27FC236}">
                <a16:creationId xmlns:a16="http://schemas.microsoft.com/office/drawing/2014/main" id="{18C14E70-E3A6-46D5-AE72-18F85BC635EE}"/>
              </a:ext>
            </a:extLst>
          </p:cNvPr>
          <p:cNvSpPr/>
          <p:nvPr/>
        </p:nvSpPr>
        <p:spPr>
          <a:xfrm>
            <a:off x="8256240" y="5686400"/>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5" name="Rectangle 14">
            <a:extLst>
              <a:ext uri="{FF2B5EF4-FFF2-40B4-BE49-F238E27FC236}">
                <a16:creationId xmlns:a16="http://schemas.microsoft.com/office/drawing/2014/main" id="{06DD429B-6450-4487-8F5F-49EA8E16FD07}"/>
              </a:ext>
            </a:extLst>
          </p:cNvPr>
          <p:cNvSpPr/>
          <p:nvPr/>
        </p:nvSpPr>
        <p:spPr>
          <a:xfrm>
            <a:off x="8976320" y="5245968"/>
            <a:ext cx="129614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6" name="Rectangle 15">
            <a:extLst>
              <a:ext uri="{FF2B5EF4-FFF2-40B4-BE49-F238E27FC236}">
                <a16:creationId xmlns:a16="http://schemas.microsoft.com/office/drawing/2014/main" id="{5FA395E0-593F-4565-B4A7-BD529D4223FB}"/>
              </a:ext>
            </a:extLst>
          </p:cNvPr>
          <p:cNvSpPr/>
          <p:nvPr/>
        </p:nvSpPr>
        <p:spPr>
          <a:xfrm>
            <a:off x="10416480" y="5245968"/>
            <a:ext cx="129614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CF6EE240-BB7D-4878-A09B-FE6CCD42A0D7}"/>
              </a:ext>
            </a:extLst>
          </p:cNvPr>
          <p:cNvSpPr/>
          <p:nvPr/>
        </p:nvSpPr>
        <p:spPr>
          <a:xfrm>
            <a:off x="8976320" y="5686400"/>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8" name="Rectangle 17">
            <a:extLst>
              <a:ext uri="{FF2B5EF4-FFF2-40B4-BE49-F238E27FC236}">
                <a16:creationId xmlns:a16="http://schemas.microsoft.com/office/drawing/2014/main" id="{99DBA33F-8715-4C77-A5A8-02B3EE1C6C6B}"/>
              </a:ext>
            </a:extLst>
          </p:cNvPr>
          <p:cNvSpPr/>
          <p:nvPr/>
        </p:nvSpPr>
        <p:spPr>
          <a:xfrm>
            <a:off x="9696400" y="5677604"/>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9" name="Rectangle 18">
            <a:extLst>
              <a:ext uri="{FF2B5EF4-FFF2-40B4-BE49-F238E27FC236}">
                <a16:creationId xmlns:a16="http://schemas.microsoft.com/office/drawing/2014/main" id="{CBDFDE23-48CC-450B-8CE8-2327EB2AA218}"/>
              </a:ext>
            </a:extLst>
          </p:cNvPr>
          <p:cNvSpPr/>
          <p:nvPr/>
        </p:nvSpPr>
        <p:spPr>
          <a:xfrm>
            <a:off x="10416480" y="5677604"/>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20" name="Rectangle 19">
            <a:extLst>
              <a:ext uri="{FF2B5EF4-FFF2-40B4-BE49-F238E27FC236}">
                <a16:creationId xmlns:a16="http://schemas.microsoft.com/office/drawing/2014/main" id="{43408C69-A6E2-4AD8-98F8-C66A9B5C3EA8}"/>
              </a:ext>
            </a:extLst>
          </p:cNvPr>
          <p:cNvSpPr/>
          <p:nvPr/>
        </p:nvSpPr>
        <p:spPr>
          <a:xfrm>
            <a:off x="11136560" y="5686400"/>
            <a:ext cx="576064" cy="2880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cxnSp>
        <p:nvCxnSpPr>
          <p:cNvPr id="22" name="Straight Arrow Connector 21">
            <a:extLst>
              <a:ext uri="{FF2B5EF4-FFF2-40B4-BE49-F238E27FC236}">
                <a16:creationId xmlns:a16="http://schemas.microsoft.com/office/drawing/2014/main" id="{79FEAAEE-35A9-417A-8EED-7DDD90EFF428}"/>
              </a:ext>
            </a:extLst>
          </p:cNvPr>
          <p:cNvCxnSpPr/>
          <p:nvPr/>
        </p:nvCxnSpPr>
        <p:spPr>
          <a:xfrm>
            <a:off x="6096000" y="4149080"/>
            <a:ext cx="5616624"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3" name="Rectangle 22">
            <a:extLst>
              <a:ext uri="{FF2B5EF4-FFF2-40B4-BE49-F238E27FC236}">
                <a16:creationId xmlns:a16="http://schemas.microsoft.com/office/drawing/2014/main" id="{934A7BE9-BD66-409D-A9D3-A0848AF42A6D}"/>
              </a:ext>
            </a:extLst>
          </p:cNvPr>
          <p:cNvSpPr/>
          <p:nvPr/>
        </p:nvSpPr>
        <p:spPr>
          <a:xfrm>
            <a:off x="8593970" y="3781068"/>
            <a:ext cx="620683" cy="369332"/>
          </a:xfrm>
          <a:prstGeom prst="rect">
            <a:avLst/>
          </a:prstGeom>
        </p:spPr>
        <p:txBody>
          <a:bodyPr wrap="none">
            <a:spAutoFit/>
          </a:bodyPr>
          <a:lstStyle/>
          <a:p>
            <a:r>
              <a:rPr lang="en-US" dirty="0"/>
              <a:t>1ms</a:t>
            </a:r>
            <a:endParaRPr lang="ru-RU" dirty="0"/>
          </a:p>
        </p:txBody>
      </p:sp>
      <p:sp>
        <p:nvSpPr>
          <p:cNvPr id="24" name="Rectangle 23">
            <a:extLst>
              <a:ext uri="{FF2B5EF4-FFF2-40B4-BE49-F238E27FC236}">
                <a16:creationId xmlns:a16="http://schemas.microsoft.com/office/drawing/2014/main" id="{289B199A-3F2B-40A2-AD0D-A49F4CD66AE7}"/>
              </a:ext>
            </a:extLst>
          </p:cNvPr>
          <p:cNvSpPr/>
          <p:nvPr/>
        </p:nvSpPr>
        <p:spPr>
          <a:xfrm>
            <a:off x="5113293" y="4290595"/>
            <a:ext cx="902811" cy="369332"/>
          </a:xfrm>
          <a:prstGeom prst="rect">
            <a:avLst/>
          </a:prstGeom>
        </p:spPr>
        <p:txBody>
          <a:bodyPr wrap="none">
            <a:spAutoFit/>
          </a:bodyPr>
          <a:lstStyle/>
          <a:p>
            <a:r>
              <a:rPr lang="en-US" dirty="0"/>
              <a:t>15 kHz</a:t>
            </a:r>
            <a:endParaRPr lang="ru-RU" dirty="0"/>
          </a:p>
        </p:txBody>
      </p:sp>
      <p:sp>
        <p:nvSpPr>
          <p:cNvPr id="25" name="Rectangle 24">
            <a:extLst>
              <a:ext uri="{FF2B5EF4-FFF2-40B4-BE49-F238E27FC236}">
                <a16:creationId xmlns:a16="http://schemas.microsoft.com/office/drawing/2014/main" id="{732C7E35-DE93-4A3F-B018-FEC403BD4489}"/>
              </a:ext>
            </a:extLst>
          </p:cNvPr>
          <p:cNvSpPr/>
          <p:nvPr/>
        </p:nvSpPr>
        <p:spPr>
          <a:xfrm>
            <a:off x="5121181" y="4762187"/>
            <a:ext cx="902811" cy="369332"/>
          </a:xfrm>
          <a:prstGeom prst="rect">
            <a:avLst/>
          </a:prstGeom>
        </p:spPr>
        <p:txBody>
          <a:bodyPr wrap="none">
            <a:spAutoFit/>
          </a:bodyPr>
          <a:lstStyle/>
          <a:p>
            <a:r>
              <a:rPr lang="en-US" dirty="0"/>
              <a:t>30 kHz</a:t>
            </a:r>
            <a:endParaRPr lang="ru-RU" dirty="0"/>
          </a:p>
        </p:txBody>
      </p:sp>
      <p:sp>
        <p:nvSpPr>
          <p:cNvPr id="26" name="Rectangle 25">
            <a:extLst>
              <a:ext uri="{FF2B5EF4-FFF2-40B4-BE49-F238E27FC236}">
                <a16:creationId xmlns:a16="http://schemas.microsoft.com/office/drawing/2014/main" id="{43096206-9102-487C-A242-F8678EEC6B98}"/>
              </a:ext>
            </a:extLst>
          </p:cNvPr>
          <p:cNvSpPr/>
          <p:nvPr/>
        </p:nvSpPr>
        <p:spPr>
          <a:xfrm>
            <a:off x="5121181" y="5205318"/>
            <a:ext cx="902811" cy="369332"/>
          </a:xfrm>
          <a:prstGeom prst="rect">
            <a:avLst/>
          </a:prstGeom>
        </p:spPr>
        <p:txBody>
          <a:bodyPr wrap="none">
            <a:spAutoFit/>
          </a:bodyPr>
          <a:lstStyle/>
          <a:p>
            <a:r>
              <a:rPr lang="en-US" dirty="0"/>
              <a:t>60 kHz</a:t>
            </a:r>
            <a:endParaRPr lang="ru-RU" dirty="0"/>
          </a:p>
        </p:txBody>
      </p:sp>
      <p:sp>
        <p:nvSpPr>
          <p:cNvPr id="27" name="Rectangle 26">
            <a:extLst>
              <a:ext uri="{FF2B5EF4-FFF2-40B4-BE49-F238E27FC236}">
                <a16:creationId xmlns:a16="http://schemas.microsoft.com/office/drawing/2014/main" id="{4D691294-A599-4B45-BA48-279901B8E90A}"/>
              </a:ext>
            </a:extLst>
          </p:cNvPr>
          <p:cNvSpPr/>
          <p:nvPr/>
        </p:nvSpPr>
        <p:spPr>
          <a:xfrm>
            <a:off x="5057060" y="5677604"/>
            <a:ext cx="1031051" cy="369332"/>
          </a:xfrm>
          <a:prstGeom prst="rect">
            <a:avLst/>
          </a:prstGeom>
        </p:spPr>
        <p:txBody>
          <a:bodyPr wrap="none">
            <a:spAutoFit/>
          </a:bodyPr>
          <a:lstStyle/>
          <a:p>
            <a:r>
              <a:rPr lang="en-US" dirty="0"/>
              <a:t>120 kHz</a:t>
            </a:r>
            <a:endParaRPr lang="ru-RU" dirty="0"/>
          </a:p>
        </p:txBody>
      </p:sp>
    </p:spTree>
    <p:extLst>
      <p:ext uri="{BB962C8B-B14F-4D97-AF65-F5344CB8AC3E}">
        <p14:creationId xmlns:p14="http://schemas.microsoft.com/office/powerpoint/2010/main" val="73041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8D6F-65C3-4B8E-808A-6BEB3D61F778}"/>
              </a:ext>
            </a:extLst>
          </p:cNvPr>
          <p:cNvSpPr>
            <a:spLocks noGrp="1"/>
          </p:cNvSpPr>
          <p:nvPr>
            <p:ph type="title"/>
          </p:nvPr>
        </p:nvSpPr>
        <p:spPr>
          <a:xfrm>
            <a:off x="983432" y="782555"/>
            <a:ext cx="10769600" cy="762000"/>
          </a:xfrm>
        </p:spPr>
        <p:txBody>
          <a:bodyPr/>
          <a:lstStyle/>
          <a:p>
            <a:r>
              <a:rPr lang="ru-RU" dirty="0"/>
              <a:t>Разнесение </a:t>
            </a:r>
            <a:r>
              <a:rPr lang="ru-RU" dirty="0" err="1"/>
              <a:t>поднесущих</a:t>
            </a:r>
            <a:r>
              <a:rPr lang="ru-RU" dirty="0"/>
              <a:t> и длительность слота в </a:t>
            </a:r>
            <a:r>
              <a:rPr lang="en-US" dirty="0"/>
              <a:t>5G NR</a:t>
            </a:r>
            <a:endParaRPr lang="ru-RU" dirty="0"/>
          </a:p>
        </p:txBody>
      </p:sp>
      <p:pic>
        <p:nvPicPr>
          <p:cNvPr id="4" name="Рисунок 2">
            <a:extLst>
              <a:ext uri="{FF2B5EF4-FFF2-40B4-BE49-F238E27FC236}">
                <a16:creationId xmlns:a16="http://schemas.microsoft.com/office/drawing/2014/main" id="{34E58451-8CF8-4512-8773-CF19598FC495}"/>
              </a:ext>
            </a:extLst>
          </p:cNvPr>
          <p:cNvPicPr>
            <a:picLocks noChangeAspect="1"/>
          </p:cNvPicPr>
          <p:nvPr/>
        </p:nvPicPr>
        <p:blipFill>
          <a:blip r:embed="rId2"/>
          <a:stretch>
            <a:fillRect/>
          </a:stretch>
        </p:blipFill>
        <p:spPr>
          <a:xfrm>
            <a:off x="5524640" y="2420888"/>
            <a:ext cx="6644457" cy="2641552"/>
          </a:xfrm>
          <a:prstGeom prst="rect">
            <a:avLst/>
          </a:prstGeom>
        </p:spPr>
      </p:pic>
      <p:pic>
        <p:nvPicPr>
          <p:cNvPr id="5" name="Рисунок 3">
            <a:extLst>
              <a:ext uri="{FF2B5EF4-FFF2-40B4-BE49-F238E27FC236}">
                <a16:creationId xmlns:a16="http://schemas.microsoft.com/office/drawing/2014/main" id="{73E82782-9394-4931-A4E2-ECBCDB46926E}"/>
              </a:ext>
            </a:extLst>
          </p:cNvPr>
          <p:cNvPicPr>
            <a:picLocks noChangeAspect="1"/>
          </p:cNvPicPr>
          <p:nvPr/>
        </p:nvPicPr>
        <p:blipFill>
          <a:blip r:embed="rId3"/>
          <a:stretch>
            <a:fillRect/>
          </a:stretch>
        </p:blipFill>
        <p:spPr>
          <a:xfrm>
            <a:off x="119336" y="2420888"/>
            <a:ext cx="5395144" cy="3159188"/>
          </a:xfrm>
          <a:prstGeom prst="rect">
            <a:avLst/>
          </a:prstGeom>
        </p:spPr>
      </p:pic>
    </p:spTree>
    <p:extLst>
      <p:ext uri="{BB962C8B-B14F-4D97-AF65-F5344CB8AC3E}">
        <p14:creationId xmlns:p14="http://schemas.microsoft.com/office/powerpoint/2010/main" val="281821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764D50-820C-4929-9742-0E4BFB674EFC}"/>
              </a:ext>
            </a:extLst>
          </p:cNvPr>
          <p:cNvSpPr>
            <a:spLocks noGrp="1"/>
          </p:cNvSpPr>
          <p:nvPr>
            <p:ph type="title"/>
          </p:nvPr>
        </p:nvSpPr>
        <p:spPr>
          <a:xfrm>
            <a:off x="911424" y="764704"/>
            <a:ext cx="10769600" cy="762000"/>
          </a:xfrm>
        </p:spPr>
        <p:txBody>
          <a:bodyPr/>
          <a:lstStyle/>
          <a:p>
            <a:pPr algn="ctr"/>
            <a:r>
              <a:rPr lang="ru-RU" dirty="0"/>
              <a:t>Разбиение полосы по индексам</a:t>
            </a:r>
          </a:p>
        </p:txBody>
      </p:sp>
      <p:pic>
        <p:nvPicPr>
          <p:cNvPr id="4" name="Рисунок 3">
            <a:extLst>
              <a:ext uri="{FF2B5EF4-FFF2-40B4-BE49-F238E27FC236}">
                <a16:creationId xmlns:a16="http://schemas.microsoft.com/office/drawing/2014/main" id="{0680D27C-87FC-40EA-9AEF-425500534E71}"/>
              </a:ext>
            </a:extLst>
          </p:cNvPr>
          <p:cNvPicPr>
            <a:picLocks noChangeAspect="1"/>
          </p:cNvPicPr>
          <p:nvPr/>
        </p:nvPicPr>
        <p:blipFill>
          <a:blip r:embed="rId2"/>
          <a:stretch>
            <a:fillRect/>
          </a:stretch>
        </p:blipFill>
        <p:spPr>
          <a:xfrm>
            <a:off x="8785176" y="1922465"/>
            <a:ext cx="2371725" cy="3642697"/>
          </a:xfrm>
          <a:prstGeom prst="rect">
            <a:avLst/>
          </a:prstGeom>
        </p:spPr>
      </p:pic>
      <p:sp>
        <p:nvSpPr>
          <p:cNvPr id="5" name="TextBox 4">
            <a:extLst>
              <a:ext uri="{FF2B5EF4-FFF2-40B4-BE49-F238E27FC236}">
                <a16:creationId xmlns:a16="http://schemas.microsoft.com/office/drawing/2014/main" id="{F8CB5E3B-DD0B-4B20-B62E-E958FFCB3A59}"/>
              </a:ext>
            </a:extLst>
          </p:cNvPr>
          <p:cNvSpPr txBox="1"/>
          <p:nvPr/>
        </p:nvSpPr>
        <p:spPr>
          <a:xfrm>
            <a:off x="479376" y="1922465"/>
            <a:ext cx="7924800" cy="3013069"/>
          </a:xfrm>
          <a:prstGeom prst="rect">
            <a:avLst/>
          </a:prstGeom>
          <a:noFill/>
        </p:spPr>
        <p:txBody>
          <a:bodyPr wrap="square" rtlCol="0">
            <a:spAutoFit/>
          </a:bodyPr>
          <a:lstStyle/>
          <a:p>
            <a:pPr marL="342900" indent="-342900">
              <a:lnSpc>
                <a:spcPct val="120000"/>
              </a:lnSpc>
              <a:buFontTx/>
              <a:buChar char="-"/>
            </a:pPr>
            <a:r>
              <a:rPr lang="ru-RU" sz="2000" dirty="0">
                <a:latin typeface="Helvetica" panose="020B0604020202020204" pitchFamily="34" charset="0"/>
                <a:cs typeface="Helvetica" panose="020B0604020202020204" pitchFamily="34" charset="0"/>
              </a:rPr>
              <a:t>Полоса сигнала разбивается на </a:t>
            </a:r>
            <a:r>
              <a:rPr lang="en-US" sz="2000" dirty="0">
                <a:latin typeface="Helvetica" panose="020B0604020202020204" pitchFamily="34" charset="0"/>
                <a:cs typeface="Helvetica" panose="020B0604020202020204" pitchFamily="34" charset="0"/>
              </a:rPr>
              <a:t>Carrier Bandwidth Parts (CBP)</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Каждый </a:t>
            </a:r>
            <a:r>
              <a:rPr lang="en-US" sz="2000" dirty="0">
                <a:latin typeface="Helvetica" panose="020B0604020202020204" pitchFamily="34" charset="0"/>
                <a:cs typeface="Helvetica" panose="020B0604020202020204" pitchFamily="34" charset="0"/>
              </a:rPr>
              <a:t>CBP </a:t>
            </a:r>
            <a:r>
              <a:rPr lang="ru-RU" sz="2000" dirty="0">
                <a:latin typeface="Helvetica" panose="020B0604020202020204" pitchFamily="34" charset="0"/>
                <a:cs typeface="Helvetica" panose="020B0604020202020204" pitchFamily="34" charset="0"/>
              </a:rPr>
              <a:t>имеет собственно</a:t>
            </a:r>
            <a:r>
              <a:rPr lang="en-US" sz="2000" dirty="0">
                <a:latin typeface="Helvetica" panose="020B0604020202020204" pitchFamily="34" charset="0"/>
                <a:cs typeface="Helvetica" panose="020B0604020202020204" pitchFamily="34" charset="0"/>
              </a:rPr>
              <a:t>e</a:t>
            </a:r>
            <a:r>
              <a:rPr lang="ru-RU" sz="2000" dirty="0">
                <a:latin typeface="Helvetica" panose="020B0604020202020204" pitchFamily="34" charset="0"/>
                <a:cs typeface="Helvetica" panose="020B0604020202020204" pitchFamily="34" charset="0"/>
              </a:rPr>
              <a:t> разнесение </a:t>
            </a:r>
            <a:r>
              <a:rPr lang="ru-RU" sz="2000" dirty="0" err="1">
                <a:latin typeface="Helvetica" panose="020B0604020202020204" pitchFamily="34" charset="0"/>
                <a:cs typeface="Helvetica" panose="020B0604020202020204" pitchFamily="34" charset="0"/>
              </a:rPr>
              <a:t>поднесущих</a:t>
            </a:r>
            <a:r>
              <a:rPr lang="ru-RU" sz="2000" dirty="0">
                <a:latin typeface="Helvetica" panose="020B0604020202020204" pitchFamily="34" charset="0"/>
                <a:cs typeface="Helvetica" panose="020B0604020202020204" pitchFamily="34" charset="0"/>
              </a:rPr>
              <a:t> </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Под каждое </a:t>
            </a:r>
            <a:r>
              <a:rPr lang="en-US" sz="2000" dirty="0">
                <a:latin typeface="Helvetica" panose="020B0604020202020204" pitchFamily="34" charset="0"/>
                <a:cs typeface="Helvetica" panose="020B0604020202020204" pitchFamily="34" charset="0"/>
              </a:rPr>
              <a:t>UE </a:t>
            </a:r>
            <a:r>
              <a:rPr lang="ru-RU" sz="2000" dirty="0">
                <a:latin typeface="Helvetica" panose="020B0604020202020204" pitchFamily="34" charset="0"/>
                <a:cs typeface="Helvetica" panose="020B0604020202020204" pitchFamily="34" charset="0"/>
              </a:rPr>
              <a:t>может быть выделено до 4 </a:t>
            </a:r>
            <a:r>
              <a:rPr lang="en-US" sz="2000" dirty="0">
                <a:latin typeface="Helvetica" panose="020B0604020202020204" pitchFamily="34" charset="0"/>
                <a:cs typeface="Helvetica" panose="020B0604020202020204" pitchFamily="34" charset="0"/>
              </a:rPr>
              <a:t>CBP </a:t>
            </a:r>
            <a:r>
              <a:rPr lang="ru-RU" sz="2000" dirty="0">
                <a:latin typeface="Helvetica" panose="020B0604020202020204" pitchFamily="34" charset="0"/>
                <a:cs typeface="Helvetica" panose="020B0604020202020204" pitchFamily="34" charset="0"/>
              </a:rPr>
              <a:t>в </a:t>
            </a:r>
            <a:r>
              <a:rPr lang="en-US" sz="2000" dirty="0">
                <a:latin typeface="Helvetica" panose="020B0604020202020204" pitchFamily="34" charset="0"/>
                <a:cs typeface="Helvetica" panose="020B0604020202020204" pitchFamily="34" charset="0"/>
              </a:rPr>
              <a:t>Downlink</a:t>
            </a:r>
            <a:endParaRPr lang="ru-RU" sz="2000" dirty="0">
              <a:latin typeface="Helvetica" panose="020B0604020202020204" pitchFamily="34" charset="0"/>
              <a:cs typeface="Helvetica" panose="020B0604020202020204" pitchFamily="34" charset="0"/>
            </a:endParaRPr>
          </a:p>
          <a:p>
            <a:pPr marL="342900" indent="-342900">
              <a:lnSpc>
                <a:spcPct val="120000"/>
              </a:lnSpc>
              <a:buFontTx/>
              <a:buChar char="-"/>
            </a:pPr>
            <a:endParaRPr lang="ru-RU" sz="2000" dirty="0">
              <a:latin typeface="Helvetica" panose="020B0604020202020204" pitchFamily="34" charset="0"/>
              <a:cs typeface="Helvetica" panose="020B0604020202020204" pitchFamily="34" charset="0"/>
            </a:endParaRPr>
          </a:p>
          <a:p>
            <a:pPr marL="342900" indent="-342900">
              <a:lnSpc>
                <a:spcPct val="120000"/>
              </a:lnSpc>
              <a:buFontTx/>
              <a:buChar char="-"/>
            </a:pPr>
            <a:endParaRPr lang="ru-RU" sz="2000" dirty="0">
              <a:latin typeface="Helvetica" panose="020B0604020202020204" pitchFamily="34" charset="0"/>
              <a:cs typeface="Helvetica" panose="020B0604020202020204" pitchFamily="34" charset="0"/>
            </a:endParaRP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5</a:t>
            </a:r>
            <a:r>
              <a:rPr lang="en-US" sz="2000" dirty="0">
                <a:latin typeface="Helvetica" panose="020B0604020202020204" pitchFamily="34" charset="0"/>
                <a:cs typeface="Helvetica" panose="020B0604020202020204" pitchFamily="34" charset="0"/>
              </a:rPr>
              <a:t>G Toolbox </a:t>
            </a:r>
            <a:r>
              <a:rPr lang="ru-RU" sz="2000" dirty="0">
                <a:latin typeface="Helvetica" panose="020B0604020202020204" pitchFamily="34" charset="0"/>
                <a:cs typeface="Helvetica" panose="020B0604020202020204" pitchFamily="34" charset="0"/>
              </a:rPr>
              <a:t>поддерживает различные </a:t>
            </a:r>
            <a:r>
              <a:rPr lang="en-US" sz="2000" dirty="0">
                <a:latin typeface="Helvetica" panose="020B0604020202020204" pitchFamily="34" charset="0"/>
                <a:cs typeface="Helvetica" panose="020B0604020202020204" pitchFamily="34" charset="0"/>
              </a:rPr>
              <a:t>CBP</a:t>
            </a:r>
            <a:endParaRPr lang="ru-RU" sz="2000" dirty="0">
              <a:latin typeface="Helvetica" panose="020B0604020202020204" pitchFamily="34" charset="0"/>
              <a:cs typeface="Helvetica" panose="020B0604020202020204" pitchFamily="34" charset="0"/>
            </a:endParaRP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5</a:t>
            </a:r>
            <a:r>
              <a:rPr lang="en-US" sz="2000" dirty="0">
                <a:latin typeface="Helvetica" panose="020B0604020202020204" pitchFamily="34" charset="0"/>
                <a:cs typeface="Helvetica" panose="020B0604020202020204" pitchFamily="34" charset="0"/>
              </a:rPr>
              <a:t>G Toolbox </a:t>
            </a:r>
            <a:r>
              <a:rPr lang="ru-RU" sz="2000" dirty="0">
                <a:latin typeface="Helvetica" panose="020B0604020202020204" pitchFamily="34" charset="0"/>
                <a:cs typeface="Helvetica" panose="020B0604020202020204" pitchFamily="34" charset="0"/>
              </a:rPr>
              <a:t>поддерживает генерацию сигналов со смешанными индексами</a:t>
            </a:r>
          </a:p>
        </p:txBody>
      </p:sp>
    </p:spTree>
    <p:extLst>
      <p:ext uri="{BB962C8B-B14F-4D97-AF65-F5344CB8AC3E}">
        <p14:creationId xmlns:p14="http://schemas.microsoft.com/office/powerpoint/2010/main" val="3954681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A97CE-B0D0-4DCC-A971-422854664644}"/>
              </a:ext>
            </a:extLst>
          </p:cNvPr>
          <p:cNvSpPr/>
          <p:nvPr/>
        </p:nvSpPr>
        <p:spPr>
          <a:xfrm>
            <a:off x="3863752" y="785089"/>
            <a:ext cx="4707764" cy="584775"/>
          </a:xfrm>
          <a:prstGeom prst="rect">
            <a:avLst/>
          </a:prstGeom>
        </p:spPr>
        <p:txBody>
          <a:bodyPr wrap="none">
            <a:spAutoFit/>
          </a:bodyPr>
          <a:lstStyle/>
          <a:p>
            <a:r>
              <a:rPr lang="ru-RU" sz="3200" b="1" dirty="0">
                <a:solidFill>
                  <a:schemeClr val="tx2"/>
                </a:solidFill>
                <a:latin typeface="Helvetica" panose="020B0604020202020204" pitchFamily="34" charset="0"/>
                <a:ea typeface="+mj-ea"/>
                <a:cs typeface="Helvetica" panose="020B0604020202020204" pitchFamily="34" charset="0"/>
              </a:rPr>
              <a:t>СТРУКТУРА ДОКЛАДА</a:t>
            </a:r>
          </a:p>
        </p:txBody>
      </p:sp>
      <p:sp>
        <p:nvSpPr>
          <p:cNvPr id="3" name="Rectangle 2">
            <a:extLst>
              <a:ext uri="{FF2B5EF4-FFF2-40B4-BE49-F238E27FC236}">
                <a16:creationId xmlns:a16="http://schemas.microsoft.com/office/drawing/2014/main" id="{BAE9C652-4F1E-4866-B2F4-88B7B2014319}"/>
              </a:ext>
            </a:extLst>
          </p:cNvPr>
          <p:cNvSpPr/>
          <p:nvPr/>
        </p:nvSpPr>
        <p:spPr>
          <a:xfrm>
            <a:off x="479376" y="1077476"/>
            <a:ext cx="10832936" cy="6117829"/>
          </a:xfrm>
          <a:prstGeom prst="rect">
            <a:avLst/>
          </a:prstGeom>
        </p:spPr>
        <p:txBody>
          <a:bodyPr wrap="square">
            <a:spAutoFit/>
          </a:bodyPr>
          <a:lstStyle/>
          <a:p>
            <a:pPr marL="457200" indent="-457200" algn="just">
              <a:lnSpc>
                <a:spcPct val="150000"/>
              </a:lnSpc>
              <a:buAutoNum type="arabicPeriod"/>
            </a:pPr>
            <a:r>
              <a:rPr lang="ru-RU" sz="2400" dirty="0">
                <a:solidFill>
                  <a:schemeClr val="dk1"/>
                </a:solidFill>
                <a:latin typeface="Arial" pitchFamily="34" charset="0"/>
                <a:cs typeface="Arial" pitchFamily="34" charset="0"/>
              </a:rPr>
              <a:t>Причины и предпосылки появления</a:t>
            </a:r>
            <a:r>
              <a:rPr lang="en-US" sz="2400" dirty="0">
                <a:solidFill>
                  <a:schemeClr val="dk1"/>
                </a:solidFill>
                <a:latin typeface="Arial" pitchFamily="34" charset="0"/>
                <a:cs typeface="Arial" pitchFamily="34" charset="0"/>
              </a:rPr>
              <a:t> </a:t>
            </a:r>
            <a:r>
              <a:rPr lang="ru-RU" sz="2400" dirty="0">
                <a:solidFill>
                  <a:schemeClr val="dk1"/>
                </a:solidFill>
                <a:latin typeface="Arial" pitchFamily="34" charset="0"/>
                <a:cs typeface="Arial" pitchFamily="34" charset="0"/>
              </a:rPr>
              <a:t>стандарта, новые сценарии сетевого взаимодействия</a:t>
            </a:r>
            <a:endParaRPr lang="en-US" sz="2400" dirty="0">
              <a:solidFill>
                <a:schemeClr val="dk1"/>
              </a:solidFill>
              <a:latin typeface="Arial" pitchFamily="34" charset="0"/>
              <a:cs typeface="Arial" pitchFamily="34" charset="0"/>
            </a:endParaRPr>
          </a:p>
          <a:p>
            <a:pPr marL="457200" indent="-457200" algn="just">
              <a:lnSpc>
                <a:spcPct val="150000"/>
              </a:lnSpc>
              <a:buFontTx/>
              <a:buAutoNum type="arabicPeriod"/>
            </a:pPr>
            <a:r>
              <a:rPr lang="ru-RU" sz="2400" dirty="0">
                <a:solidFill>
                  <a:schemeClr val="dk1"/>
                </a:solidFill>
                <a:latin typeface="Arial" pitchFamily="34" charset="0"/>
                <a:cs typeface="Arial" pitchFamily="34" charset="0"/>
              </a:rPr>
              <a:t>Структура спецификаций и стандартизация</a:t>
            </a:r>
          </a:p>
          <a:p>
            <a:pPr marL="457200" indent="-457200" algn="just">
              <a:lnSpc>
                <a:spcPct val="150000"/>
              </a:lnSpc>
              <a:buFontTx/>
              <a:buAutoNum type="arabicPeriod"/>
            </a:pPr>
            <a:r>
              <a:rPr lang="ru-RU" sz="2400" dirty="0">
                <a:solidFill>
                  <a:schemeClr val="dk1"/>
                </a:solidFill>
                <a:latin typeface="Arial" pitchFamily="34" charset="0"/>
                <a:cs typeface="Arial" pitchFamily="34" charset="0"/>
              </a:rPr>
              <a:t>Основы </a:t>
            </a:r>
            <a:r>
              <a:rPr lang="ru-RU" sz="2400" dirty="0">
                <a:solidFill>
                  <a:schemeClr val="accent2">
                    <a:lumMod val="60000"/>
                    <a:lumOff val="40000"/>
                  </a:schemeClr>
                </a:solidFill>
                <a:latin typeface="Arial" pitchFamily="34" charset="0"/>
                <a:cs typeface="Arial" pitchFamily="34" charset="0"/>
              </a:rPr>
              <a:t>5</a:t>
            </a:r>
            <a:r>
              <a:rPr lang="en-US" sz="2400" dirty="0">
                <a:solidFill>
                  <a:schemeClr val="accent2">
                    <a:lumMod val="60000"/>
                    <a:lumOff val="40000"/>
                  </a:schemeClr>
                </a:solidFill>
                <a:latin typeface="Arial" pitchFamily="34" charset="0"/>
                <a:cs typeface="Arial" pitchFamily="34" charset="0"/>
              </a:rPr>
              <a:t>G NR</a:t>
            </a:r>
            <a:endParaRPr lang="ru-RU" sz="2400" dirty="0">
              <a:solidFill>
                <a:schemeClr val="accent2">
                  <a:lumMod val="60000"/>
                  <a:lumOff val="40000"/>
                </a:schemeClr>
              </a:solidFill>
              <a:latin typeface="Arial" pitchFamily="34" charset="0"/>
              <a:cs typeface="Arial" pitchFamily="34" charset="0"/>
            </a:endParaRPr>
          </a:p>
          <a:p>
            <a:pPr marL="457200" indent="-457200" algn="just">
              <a:lnSpc>
                <a:spcPct val="150000"/>
              </a:lnSpc>
              <a:buAutoNum type="arabicPeriod"/>
            </a:pPr>
            <a:r>
              <a:rPr lang="ru-RU" sz="2400" dirty="0">
                <a:solidFill>
                  <a:schemeClr val="dk1"/>
                </a:solidFill>
                <a:latin typeface="Arial" pitchFamily="34" charset="0"/>
                <a:cs typeface="Arial" pitchFamily="34" charset="0"/>
              </a:rPr>
              <a:t>Обзор инструментария </a:t>
            </a:r>
            <a:r>
              <a:rPr lang="en-US" sz="2400" dirty="0">
                <a:solidFill>
                  <a:schemeClr val="dk1"/>
                </a:solidFill>
                <a:latin typeface="Arial" pitchFamily="34" charset="0"/>
                <a:cs typeface="Arial" pitchFamily="34" charset="0"/>
              </a:rPr>
              <a:t>MATLAB </a:t>
            </a:r>
            <a:r>
              <a:rPr lang="ru-RU" sz="2400" dirty="0">
                <a:solidFill>
                  <a:schemeClr val="accent2">
                    <a:lumMod val="60000"/>
                    <a:lumOff val="40000"/>
                  </a:schemeClr>
                </a:solidFill>
                <a:latin typeface="Arial" pitchFamily="34" charset="0"/>
                <a:cs typeface="Arial" pitchFamily="34" charset="0"/>
              </a:rPr>
              <a:t>5</a:t>
            </a:r>
            <a:r>
              <a:rPr lang="en-US" sz="2400" dirty="0">
                <a:solidFill>
                  <a:schemeClr val="accent2">
                    <a:lumMod val="60000"/>
                    <a:lumOff val="40000"/>
                  </a:schemeClr>
                </a:solidFill>
                <a:latin typeface="Arial" pitchFamily="34" charset="0"/>
                <a:cs typeface="Arial" pitchFamily="34" charset="0"/>
              </a:rPr>
              <a:t>G</a:t>
            </a:r>
            <a:r>
              <a:rPr lang="ru-RU" sz="2400" dirty="0">
                <a:solidFill>
                  <a:schemeClr val="dk1"/>
                </a:solidFill>
                <a:latin typeface="Arial" pitchFamily="34" charset="0"/>
                <a:cs typeface="Arial" pitchFamily="34" charset="0"/>
              </a:rPr>
              <a:t> </a:t>
            </a:r>
            <a:r>
              <a:rPr lang="en-US" sz="2400" dirty="0">
                <a:solidFill>
                  <a:schemeClr val="accent2">
                    <a:lumMod val="60000"/>
                    <a:lumOff val="40000"/>
                  </a:schemeClr>
                </a:solidFill>
                <a:latin typeface="Arial" pitchFamily="34" charset="0"/>
                <a:cs typeface="Arial" pitchFamily="34" charset="0"/>
              </a:rPr>
              <a:t>toolbox </a:t>
            </a:r>
          </a:p>
          <a:p>
            <a:pPr marL="457200" indent="-457200" algn="just">
              <a:lnSpc>
                <a:spcPct val="150000"/>
              </a:lnSpc>
              <a:buAutoNum type="arabicPeriod"/>
            </a:pPr>
            <a:r>
              <a:rPr lang="ru-RU" sz="2400" dirty="0">
                <a:solidFill>
                  <a:schemeClr val="dk1"/>
                </a:solidFill>
                <a:latin typeface="Arial" pitchFamily="34" charset="0"/>
                <a:cs typeface="Arial" pitchFamily="34" charset="0"/>
              </a:rPr>
              <a:t>Обзор результатов работы ведущих мировых компаний с данным инструментарием</a:t>
            </a:r>
            <a:endParaRPr lang="en-US" sz="2400" dirty="0">
              <a:solidFill>
                <a:schemeClr val="dk1"/>
              </a:solidFill>
              <a:latin typeface="Arial" pitchFamily="34" charset="0"/>
              <a:cs typeface="Arial" pitchFamily="34" charset="0"/>
            </a:endParaRPr>
          </a:p>
          <a:p>
            <a:pPr marL="457200" indent="-457200" algn="just">
              <a:lnSpc>
                <a:spcPct val="150000"/>
              </a:lnSpc>
              <a:buAutoNum type="arabicPeriod"/>
            </a:pPr>
            <a:r>
              <a:rPr lang="ru-RU" sz="2400" dirty="0">
                <a:solidFill>
                  <a:schemeClr val="dk1"/>
                </a:solidFill>
                <a:latin typeface="Arial" pitchFamily="34" charset="0"/>
                <a:cs typeface="Arial" pitchFamily="34" charset="0"/>
              </a:rPr>
              <a:t>Описание концепции модельно-ориентированного проектирования</a:t>
            </a:r>
          </a:p>
          <a:p>
            <a:pPr marL="457200" indent="-457200" algn="just">
              <a:lnSpc>
                <a:spcPct val="150000"/>
              </a:lnSpc>
              <a:buAutoNum type="arabicPeriod"/>
            </a:pPr>
            <a:r>
              <a:rPr lang="ru-RU" sz="2400" dirty="0">
                <a:solidFill>
                  <a:schemeClr val="dk1"/>
                </a:solidFill>
                <a:latin typeface="Arial" pitchFamily="34" charset="0"/>
                <a:cs typeface="Arial" pitchFamily="34" charset="0"/>
              </a:rPr>
              <a:t>Результаты сотрудничества ЦИТМ Экспонента с отечественными компаниями в области разработки систем радиосвязи</a:t>
            </a:r>
          </a:p>
          <a:p>
            <a:pPr marL="457200" indent="-457200" algn="just">
              <a:lnSpc>
                <a:spcPct val="150000"/>
              </a:lnSpc>
              <a:buAutoNum type="arabicPeriod"/>
            </a:pPr>
            <a:endParaRPr lang="ru-RU" sz="2400" dirty="0">
              <a:solidFill>
                <a:schemeClr val="dk1"/>
              </a:solidFill>
              <a:latin typeface="Arial" pitchFamily="34" charset="0"/>
              <a:cs typeface="Arial" pitchFamily="34" charset="0"/>
            </a:endParaRPr>
          </a:p>
        </p:txBody>
      </p:sp>
    </p:spTree>
    <p:extLst>
      <p:ext uri="{BB962C8B-B14F-4D97-AF65-F5344CB8AC3E}">
        <p14:creationId xmlns:p14="http://schemas.microsoft.com/office/powerpoint/2010/main" val="1514762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9192E8B7-578C-4FF6-BF9B-8F5936FC330A}"/>
              </a:ext>
            </a:extLst>
          </p:cNvPr>
          <p:cNvSpPr>
            <a:spLocks noGrp="1"/>
          </p:cNvSpPr>
          <p:nvPr>
            <p:ph type="title"/>
          </p:nvPr>
        </p:nvSpPr>
        <p:spPr>
          <a:xfrm>
            <a:off x="640161" y="1349896"/>
            <a:ext cx="10769600" cy="990600"/>
          </a:xfrm>
        </p:spPr>
        <p:txBody>
          <a:bodyPr/>
          <a:lstStyle/>
          <a:p>
            <a:r>
              <a:rPr lang="ru-RU" sz="3200" dirty="0"/>
              <a:t>С</a:t>
            </a:r>
            <a:r>
              <a:rPr lang="en-US" sz="3200" dirty="0"/>
              <a:t>ORESET – Control Resource Set</a:t>
            </a:r>
            <a:endParaRPr lang="ru-RU" sz="3200" dirty="0"/>
          </a:p>
        </p:txBody>
      </p:sp>
      <p:pic>
        <p:nvPicPr>
          <p:cNvPr id="6" name="Рисунок 2">
            <a:extLst>
              <a:ext uri="{FF2B5EF4-FFF2-40B4-BE49-F238E27FC236}">
                <a16:creationId xmlns:a16="http://schemas.microsoft.com/office/drawing/2014/main" id="{DAE7CFDE-CB75-4633-B0A9-15FF5708A802}"/>
              </a:ext>
            </a:extLst>
          </p:cNvPr>
          <p:cNvPicPr>
            <a:picLocks noChangeAspect="1"/>
          </p:cNvPicPr>
          <p:nvPr/>
        </p:nvPicPr>
        <p:blipFill>
          <a:blip r:embed="rId2"/>
          <a:stretch>
            <a:fillRect/>
          </a:stretch>
        </p:blipFill>
        <p:spPr>
          <a:xfrm>
            <a:off x="4365394" y="2276872"/>
            <a:ext cx="7826606" cy="3174943"/>
          </a:xfrm>
          <a:prstGeom prst="rect">
            <a:avLst/>
          </a:prstGeom>
        </p:spPr>
      </p:pic>
      <p:sp>
        <p:nvSpPr>
          <p:cNvPr id="7" name="TextBox 6">
            <a:extLst>
              <a:ext uri="{FF2B5EF4-FFF2-40B4-BE49-F238E27FC236}">
                <a16:creationId xmlns:a16="http://schemas.microsoft.com/office/drawing/2014/main" id="{CBB91BEE-548E-48B4-BBB3-623EAE760CCF}"/>
              </a:ext>
            </a:extLst>
          </p:cNvPr>
          <p:cNvSpPr txBox="1"/>
          <p:nvPr/>
        </p:nvSpPr>
        <p:spPr>
          <a:xfrm>
            <a:off x="335360" y="2492896"/>
            <a:ext cx="4191000" cy="3382401"/>
          </a:xfrm>
          <a:prstGeom prst="rect">
            <a:avLst/>
          </a:prstGeom>
          <a:noFill/>
        </p:spPr>
        <p:txBody>
          <a:bodyPr wrap="square" rtlCol="0">
            <a:spAutoFit/>
          </a:bodyPr>
          <a:lstStyle/>
          <a:p>
            <a:pPr marL="342900" indent="-342900">
              <a:lnSpc>
                <a:spcPct val="120000"/>
              </a:lnSpc>
              <a:buFontTx/>
              <a:buChar char="-"/>
            </a:pPr>
            <a:r>
              <a:rPr lang="ru-RU" sz="2000" dirty="0">
                <a:latin typeface="Helvetica" panose="020B0604020202020204" pitchFamily="34" charset="0"/>
                <a:cs typeface="Helvetica" panose="020B0604020202020204" pitchFamily="34" charset="0"/>
              </a:rPr>
              <a:t>Возможные расположения (по времени и частоте) </a:t>
            </a:r>
            <a:r>
              <a:rPr lang="en-US" sz="2000" dirty="0">
                <a:latin typeface="Helvetica" panose="020B0604020202020204" pitchFamily="34" charset="0"/>
                <a:cs typeface="Helvetica" panose="020B0604020202020204" pitchFamily="34" charset="0"/>
              </a:rPr>
              <a:t>PDCCH </a:t>
            </a:r>
            <a:r>
              <a:rPr lang="ru-RU" sz="2000" dirty="0">
                <a:latin typeface="Helvetica" panose="020B0604020202020204" pitchFamily="34" charset="0"/>
                <a:cs typeface="Helvetica" panose="020B0604020202020204" pitchFamily="34" charset="0"/>
              </a:rPr>
              <a:t>для заданного индекса</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Размещение </a:t>
            </a:r>
            <a:r>
              <a:rPr lang="en-US" sz="2000" dirty="0">
                <a:latin typeface="Helvetica" panose="020B0604020202020204" pitchFamily="34" charset="0"/>
                <a:cs typeface="Helvetica" panose="020B0604020202020204" pitchFamily="34" charset="0"/>
              </a:rPr>
              <a:t>OFDM </a:t>
            </a:r>
            <a:r>
              <a:rPr lang="ru-RU" sz="2000" dirty="0">
                <a:latin typeface="Helvetica" panose="020B0604020202020204" pitchFamily="34" charset="0"/>
                <a:cs typeface="Helvetica" panose="020B0604020202020204" pitchFamily="34" charset="0"/>
              </a:rPr>
              <a:t>символов в слоте</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Периодичность размещения</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Длительность в символах (1,2 или 3).</a:t>
            </a:r>
          </a:p>
          <a:p>
            <a:pPr>
              <a:lnSpc>
                <a:spcPct val="120000"/>
              </a:lnSpc>
            </a:pPr>
            <a:endParaRPr lang="ru-RU"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59117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3C4C05A4-47E0-4C83-A285-CDD3EE59E294}"/>
              </a:ext>
            </a:extLst>
          </p:cNvPr>
          <p:cNvSpPr>
            <a:spLocks noGrp="1"/>
          </p:cNvSpPr>
          <p:nvPr>
            <p:ph type="title"/>
          </p:nvPr>
        </p:nvSpPr>
        <p:spPr>
          <a:xfrm>
            <a:off x="609601" y="914400"/>
            <a:ext cx="10769600" cy="990600"/>
          </a:xfrm>
        </p:spPr>
        <p:txBody>
          <a:bodyPr/>
          <a:lstStyle/>
          <a:p>
            <a:r>
              <a:rPr lang="ru-RU" sz="3200" dirty="0"/>
              <a:t>Сценарии использования </a:t>
            </a:r>
            <a:r>
              <a:rPr lang="en-US" sz="3200" dirty="0"/>
              <a:t>5G Toolbox</a:t>
            </a:r>
            <a:endParaRPr lang="ru-RU" sz="3200" dirty="0"/>
          </a:p>
        </p:txBody>
      </p:sp>
      <p:pic>
        <p:nvPicPr>
          <p:cNvPr id="6" name="Рисунок 2">
            <a:extLst>
              <a:ext uri="{FF2B5EF4-FFF2-40B4-BE49-F238E27FC236}">
                <a16:creationId xmlns:a16="http://schemas.microsoft.com/office/drawing/2014/main" id="{7C7FE8C2-6D45-46B0-9F12-31BC70EEF647}"/>
              </a:ext>
            </a:extLst>
          </p:cNvPr>
          <p:cNvPicPr>
            <a:picLocks noChangeAspect="1"/>
          </p:cNvPicPr>
          <p:nvPr/>
        </p:nvPicPr>
        <p:blipFill>
          <a:blip r:embed="rId2"/>
          <a:stretch>
            <a:fillRect/>
          </a:stretch>
        </p:blipFill>
        <p:spPr>
          <a:xfrm>
            <a:off x="580756" y="1667864"/>
            <a:ext cx="3366043" cy="5105401"/>
          </a:xfrm>
          <a:prstGeom prst="rect">
            <a:avLst/>
          </a:prstGeom>
        </p:spPr>
      </p:pic>
      <p:sp>
        <p:nvSpPr>
          <p:cNvPr id="7" name="TextBox 6">
            <a:extLst>
              <a:ext uri="{FF2B5EF4-FFF2-40B4-BE49-F238E27FC236}">
                <a16:creationId xmlns:a16="http://schemas.microsoft.com/office/drawing/2014/main" id="{5609CF57-C386-42D7-BA66-DDE3E73BD59C}"/>
              </a:ext>
            </a:extLst>
          </p:cNvPr>
          <p:cNvSpPr txBox="1"/>
          <p:nvPr/>
        </p:nvSpPr>
        <p:spPr>
          <a:xfrm>
            <a:off x="4565075" y="1676400"/>
            <a:ext cx="6934200" cy="4859728"/>
          </a:xfrm>
          <a:prstGeom prst="rect">
            <a:avLst/>
          </a:prstGeom>
          <a:noFill/>
        </p:spPr>
        <p:txBody>
          <a:bodyPr wrap="square" rtlCol="0">
            <a:spAutoFit/>
          </a:bodyPr>
          <a:lstStyle/>
          <a:p>
            <a:pPr>
              <a:lnSpc>
                <a:spcPct val="120000"/>
              </a:lnSpc>
            </a:pPr>
            <a:r>
              <a:rPr lang="ru-RU" sz="2000" b="1" dirty="0">
                <a:latin typeface="Helvetica" panose="020B0604020202020204" pitchFamily="34" charset="0"/>
                <a:cs typeface="Helvetica" panose="020B0604020202020204" pitchFamily="34" charset="0"/>
              </a:rPr>
              <a:t>Сквозная симуляция:</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передатчик, модель канала связи, приёмник;</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анализ вероятности битовой ошибки;</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анализ пропускной способности.</a:t>
            </a:r>
          </a:p>
          <a:p>
            <a:pPr marL="342900" indent="-342900">
              <a:lnSpc>
                <a:spcPct val="120000"/>
              </a:lnSpc>
              <a:buFontTx/>
              <a:buChar char="-"/>
            </a:pPr>
            <a:endParaRPr lang="ru-RU" sz="2000" dirty="0">
              <a:latin typeface="Helvetica" panose="020B0604020202020204" pitchFamily="34" charset="0"/>
              <a:cs typeface="Helvetica" panose="020B0604020202020204" pitchFamily="34" charset="0"/>
            </a:endParaRPr>
          </a:p>
          <a:p>
            <a:pPr>
              <a:lnSpc>
                <a:spcPct val="120000"/>
              </a:lnSpc>
            </a:pPr>
            <a:r>
              <a:rPr lang="ru-RU" sz="2000" b="1" dirty="0">
                <a:latin typeface="Helvetica" panose="020B0604020202020204" pitchFamily="34" charset="0"/>
                <a:cs typeface="Helvetica" panose="020B0604020202020204" pitchFamily="34" charset="0"/>
              </a:rPr>
              <a:t>Генерация сигналов с </a:t>
            </a:r>
            <a:r>
              <a:rPr lang="en-US" sz="2000" b="1" dirty="0">
                <a:latin typeface="Helvetica" panose="020B0604020202020204" pitchFamily="34" charset="0"/>
                <a:cs typeface="Helvetica" panose="020B0604020202020204" pitchFamily="34" charset="0"/>
              </a:rPr>
              <a:t>NR </a:t>
            </a:r>
            <a:r>
              <a:rPr lang="ru-RU" sz="2000" b="1" dirty="0">
                <a:latin typeface="Helvetica" panose="020B0604020202020204" pitchFamily="34" charset="0"/>
                <a:cs typeface="Helvetica" panose="020B0604020202020204" pitchFamily="34" charset="0"/>
              </a:rPr>
              <a:t>свойствами:</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различное разнесение </a:t>
            </a:r>
            <a:r>
              <a:rPr lang="ru-RU" sz="2000" dirty="0" err="1">
                <a:latin typeface="Helvetica" panose="020B0604020202020204" pitchFamily="34" charset="0"/>
                <a:cs typeface="Helvetica" panose="020B0604020202020204" pitchFamily="34" charset="0"/>
              </a:rPr>
              <a:t>поднесущих</a:t>
            </a:r>
            <a:r>
              <a:rPr lang="ru-RU" sz="2000" dirty="0">
                <a:latin typeface="Helvetica" panose="020B0604020202020204" pitchFamily="34" charset="0"/>
                <a:cs typeface="Helvetica" panose="020B0604020202020204" pitchFamily="34" charset="0"/>
              </a:rPr>
              <a:t>;</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наборы параметров частотно-временной ресурсной сетки (</a:t>
            </a:r>
            <a:r>
              <a:rPr lang="en-US" sz="2000" dirty="0">
                <a:latin typeface="Helvetica" panose="020B0604020202020204" pitchFamily="34" charset="0"/>
                <a:cs typeface="Helvetica" panose="020B0604020202020204" pitchFamily="34" charset="0"/>
              </a:rPr>
              <a:t>numerology</a:t>
            </a:r>
            <a:r>
              <a:rPr lang="ru-RU" sz="2000" dirty="0">
                <a:latin typeface="Helvetica" panose="020B0604020202020204" pitchFamily="34" charset="0"/>
                <a:cs typeface="Helvetica" panose="020B0604020202020204" pitchFamily="34" charset="0"/>
              </a:rPr>
              <a:t>).</a:t>
            </a:r>
          </a:p>
          <a:p>
            <a:pPr>
              <a:lnSpc>
                <a:spcPct val="120000"/>
              </a:lnSpc>
            </a:pPr>
            <a:endParaRPr lang="ru-RU" sz="2000" dirty="0">
              <a:latin typeface="Helvetica" panose="020B0604020202020204" pitchFamily="34" charset="0"/>
              <a:cs typeface="Helvetica" panose="020B0604020202020204" pitchFamily="34" charset="0"/>
            </a:endParaRPr>
          </a:p>
          <a:p>
            <a:pPr>
              <a:lnSpc>
                <a:spcPct val="120000"/>
              </a:lnSpc>
            </a:pPr>
            <a:r>
              <a:rPr lang="ru-RU" sz="2000" b="1" dirty="0">
                <a:latin typeface="Helvetica" panose="020B0604020202020204" pitchFamily="34" charset="0"/>
                <a:cs typeface="Helvetica" panose="020B0604020202020204" pitchFamily="34" charset="0"/>
              </a:rPr>
              <a:t>Эталонный образец для верификации:</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возможность настройки и редактирования всех входящих в 5</a:t>
            </a:r>
            <a:r>
              <a:rPr lang="en-US" sz="2000" dirty="0">
                <a:latin typeface="Helvetica" panose="020B0604020202020204" pitchFamily="34" charset="0"/>
                <a:cs typeface="Helvetica" panose="020B0604020202020204" pitchFamily="34" charset="0"/>
              </a:rPr>
              <a:t>G Toolbox </a:t>
            </a:r>
            <a:r>
              <a:rPr lang="ru-RU" sz="2000" dirty="0">
                <a:latin typeface="Helvetica" panose="020B0604020202020204" pitchFamily="34" charset="0"/>
                <a:cs typeface="Helvetica" panose="020B0604020202020204" pitchFamily="34" charset="0"/>
              </a:rPr>
              <a:t>функций.</a:t>
            </a:r>
          </a:p>
        </p:txBody>
      </p:sp>
    </p:spTree>
    <p:extLst>
      <p:ext uri="{BB962C8B-B14F-4D97-AF65-F5344CB8AC3E}">
        <p14:creationId xmlns:p14="http://schemas.microsoft.com/office/powerpoint/2010/main" val="3566636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81565D-CE06-4E72-9539-119B477CB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23" y="4866873"/>
            <a:ext cx="9591675" cy="1792216"/>
          </a:xfrm>
          <a:prstGeom prst="rect">
            <a:avLst/>
          </a:prstGeom>
        </p:spPr>
      </p:pic>
      <p:pic>
        <p:nvPicPr>
          <p:cNvPr id="5" name="Picture 4">
            <a:extLst>
              <a:ext uri="{FF2B5EF4-FFF2-40B4-BE49-F238E27FC236}">
                <a16:creationId xmlns:a16="http://schemas.microsoft.com/office/drawing/2014/main" id="{C2C7E09E-264C-4A29-96DA-AFC2949EEF08}"/>
              </a:ext>
            </a:extLst>
          </p:cNvPr>
          <p:cNvPicPr>
            <a:picLocks noChangeAspect="1"/>
          </p:cNvPicPr>
          <p:nvPr/>
        </p:nvPicPr>
        <p:blipFill>
          <a:blip r:embed="rId3"/>
          <a:stretch>
            <a:fillRect/>
          </a:stretch>
        </p:blipFill>
        <p:spPr>
          <a:xfrm>
            <a:off x="8400256" y="3068960"/>
            <a:ext cx="3669847" cy="2752385"/>
          </a:xfrm>
          <a:prstGeom prst="rect">
            <a:avLst/>
          </a:prstGeom>
        </p:spPr>
      </p:pic>
      <p:sp>
        <p:nvSpPr>
          <p:cNvPr id="6" name="Title 6">
            <a:extLst>
              <a:ext uri="{FF2B5EF4-FFF2-40B4-BE49-F238E27FC236}">
                <a16:creationId xmlns:a16="http://schemas.microsoft.com/office/drawing/2014/main" id="{2655EE8A-1C1F-427C-971D-9EF90ADA031D}"/>
              </a:ext>
            </a:extLst>
          </p:cNvPr>
          <p:cNvSpPr>
            <a:spLocks noGrp="1"/>
          </p:cNvSpPr>
          <p:nvPr>
            <p:ph type="title"/>
          </p:nvPr>
        </p:nvSpPr>
        <p:spPr>
          <a:xfrm>
            <a:off x="551384" y="974981"/>
            <a:ext cx="10769600" cy="990600"/>
          </a:xfrm>
        </p:spPr>
        <p:txBody>
          <a:bodyPr/>
          <a:lstStyle/>
          <a:p>
            <a:r>
              <a:rPr lang="ru-RU" dirty="0"/>
              <a:t>Ключевые опорные проекты и примеры</a:t>
            </a:r>
            <a:endParaRPr lang="en-GB" dirty="0"/>
          </a:p>
        </p:txBody>
      </p:sp>
      <p:sp>
        <p:nvSpPr>
          <p:cNvPr id="7" name="Content Placeholder 2">
            <a:extLst>
              <a:ext uri="{FF2B5EF4-FFF2-40B4-BE49-F238E27FC236}">
                <a16:creationId xmlns:a16="http://schemas.microsoft.com/office/drawing/2014/main" id="{11008B08-39B9-4221-8A58-534103F873F3}"/>
              </a:ext>
            </a:extLst>
          </p:cNvPr>
          <p:cNvSpPr txBox="1">
            <a:spLocks/>
          </p:cNvSpPr>
          <p:nvPr/>
        </p:nvSpPr>
        <p:spPr>
          <a:xfrm>
            <a:off x="1006573" y="1742062"/>
            <a:ext cx="6491334" cy="2839066"/>
          </a:xfrm>
          <a:prstGeom prst="rect">
            <a:avLst/>
          </a:prstGeom>
        </p:spPr>
        <p:txBody>
          <a:bodyPr/>
          <a:lstStyle>
            <a:lvl1pPr marL="342900" indent="-342900" algn="l" defTabSz="914400" rtl="0" eaLnBrk="1" latinLnBrk="0" hangingPunct="1">
              <a:spcBef>
                <a:spcPct val="20000"/>
              </a:spcBef>
              <a:buClr>
                <a:schemeClr val="tx2"/>
              </a:buClr>
              <a:buSzPct val="75000"/>
              <a:buFont typeface="Wingdings" pitchFamily="2" charset="2"/>
              <a:buChar char="§"/>
              <a:defRPr sz="24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Clr>
                <a:schemeClr val="tx2"/>
              </a:buClr>
              <a:buFont typeface="Arial" pitchFamily="34" charset="0"/>
              <a:buChar char="–"/>
              <a:defRPr sz="20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Clr>
                <a:schemeClr val="tx2"/>
              </a:buClr>
              <a:buSzPct val="75000"/>
              <a:buFont typeface="Wingdings" pitchFamily="2" charset="2"/>
              <a:buChar char="§"/>
              <a:defRPr sz="16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solidFill>
                  <a:schemeClr val="tx2"/>
                </a:solidFill>
                <a:ea typeface="+mj-ea"/>
              </a:rPr>
              <a:t>NR Synchronization Procedures</a:t>
            </a:r>
          </a:p>
          <a:p>
            <a:endParaRPr lang="en-GB" dirty="0">
              <a:solidFill>
                <a:schemeClr val="tx2">
                  <a:lumMod val="60000"/>
                  <a:lumOff val="40000"/>
                </a:schemeClr>
              </a:solidFill>
            </a:endParaRPr>
          </a:p>
          <a:p>
            <a:r>
              <a:rPr lang="en-GB" dirty="0">
                <a:solidFill>
                  <a:schemeClr val="tx2"/>
                </a:solidFill>
                <a:ea typeface="+mj-ea"/>
              </a:rPr>
              <a:t>NR PDSCH BLER/Throughput Simulation</a:t>
            </a:r>
          </a:p>
          <a:p>
            <a:endParaRPr lang="en-GB" dirty="0">
              <a:solidFill>
                <a:schemeClr val="tx2">
                  <a:lumMod val="60000"/>
                  <a:lumOff val="40000"/>
                </a:schemeClr>
              </a:solidFill>
            </a:endParaRPr>
          </a:p>
          <a:p>
            <a:r>
              <a:rPr lang="en-GB" dirty="0">
                <a:solidFill>
                  <a:schemeClr val="tx2"/>
                </a:solidFill>
                <a:ea typeface="+mj-ea"/>
              </a:rPr>
              <a:t>NR Downlink Waveform Generation</a:t>
            </a:r>
          </a:p>
        </p:txBody>
      </p:sp>
      <p:pic>
        <p:nvPicPr>
          <p:cNvPr id="3" name="Picture 1" descr="C:\Users\gfreelan\AppData\Local\Temp\ConnectorClipboard5559728028308907661\image15399437822500.png">
            <a:extLst>
              <a:ext uri="{FF2B5EF4-FFF2-40B4-BE49-F238E27FC236}">
                <a16:creationId xmlns:a16="http://schemas.microsoft.com/office/drawing/2014/main" id="{C0948797-6B84-4E50-91AA-809966645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007" y="778970"/>
            <a:ext cx="3516343" cy="263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547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6516AF81-9F8F-4D31-ADE1-E5E34477E8F7}"/>
              </a:ext>
            </a:extLst>
          </p:cNvPr>
          <p:cNvSpPr>
            <a:spLocks noGrp="1"/>
          </p:cNvSpPr>
          <p:nvPr>
            <p:ph type="title"/>
          </p:nvPr>
        </p:nvSpPr>
        <p:spPr>
          <a:xfrm>
            <a:off x="609601" y="914400"/>
            <a:ext cx="10769600" cy="990600"/>
          </a:xfrm>
        </p:spPr>
        <p:txBody>
          <a:bodyPr/>
          <a:lstStyle/>
          <a:p>
            <a:r>
              <a:rPr lang="ru-RU" sz="3200" dirty="0"/>
              <a:t>Физические каналы и сигналы 5</a:t>
            </a:r>
            <a:r>
              <a:rPr lang="en-US" sz="3200" dirty="0"/>
              <a:t>G NR</a:t>
            </a:r>
            <a:endParaRPr lang="ru-RU" sz="3200" dirty="0"/>
          </a:p>
        </p:txBody>
      </p:sp>
      <p:pic>
        <p:nvPicPr>
          <p:cNvPr id="4" name="Рисунок 2">
            <a:extLst>
              <a:ext uri="{FF2B5EF4-FFF2-40B4-BE49-F238E27FC236}">
                <a16:creationId xmlns:a16="http://schemas.microsoft.com/office/drawing/2014/main" id="{4BD4F1C6-5C65-4FAA-8FC9-CCC2066AC15C}"/>
              </a:ext>
            </a:extLst>
          </p:cNvPr>
          <p:cNvPicPr>
            <a:picLocks noChangeAspect="1"/>
          </p:cNvPicPr>
          <p:nvPr/>
        </p:nvPicPr>
        <p:blipFill>
          <a:blip r:embed="rId2"/>
          <a:stretch>
            <a:fillRect/>
          </a:stretch>
        </p:blipFill>
        <p:spPr>
          <a:xfrm>
            <a:off x="1143000" y="3276600"/>
            <a:ext cx="3957638" cy="3208896"/>
          </a:xfrm>
          <a:prstGeom prst="rect">
            <a:avLst/>
          </a:prstGeom>
        </p:spPr>
      </p:pic>
      <p:pic>
        <p:nvPicPr>
          <p:cNvPr id="5" name="Рисунок 3">
            <a:extLst>
              <a:ext uri="{FF2B5EF4-FFF2-40B4-BE49-F238E27FC236}">
                <a16:creationId xmlns:a16="http://schemas.microsoft.com/office/drawing/2014/main" id="{6580BC58-09F9-4D99-B17D-4FEAB333277E}"/>
              </a:ext>
            </a:extLst>
          </p:cNvPr>
          <p:cNvPicPr>
            <a:picLocks noChangeAspect="1"/>
          </p:cNvPicPr>
          <p:nvPr/>
        </p:nvPicPr>
        <p:blipFill>
          <a:blip r:embed="rId3"/>
          <a:stretch>
            <a:fillRect/>
          </a:stretch>
        </p:blipFill>
        <p:spPr>
          <a:xfrm>
            <a:off x="6400800" y="3206368"/>
            <a:ext cx="3957638" cy="3287595"/>
          </a:xfrm>
          <a:prstGeom prst="rect">
            <a:avLst/>
          </a:prstGeom>
        </p:spPr>
      </p:pic>
      <p:sp>
        <p:nvSpPr>
          <p:cNvPr id="6" name="TextBox 5">
            <a:extLst>
              <a:ext uri="{FF2B5EF4-FFF2-40B4-BE49-F238E27FC236}">
                <a16:creationId xmlns:a16="http://schemas.microsoft.com/office/drawing/2014/main" id="{77C1738E-1FD4-499F-B82E-D150A0065483}"/>
              </a:ext>
            </a:extLst>
          </p:cNvPr>
          <p:cNvSpPr txBox="1"/>
          <p:nvPr/>
        </p:nvSpPr>
        <p:spPr>
          <a:xfrm>
            <a:off x="575734" y="1905000"/>
            <a:ext cx="9905999" cy="1166410"/>
          </a:xfrm>
          <a:prstGeom prst="rect">
            <a:avLst/>
          </a:prstGeom>
          <a:noFill/>
        </p:spPr>
        <p:txBody>
          <a:bodyPr wrap="square" rtlCol="0">
            <a:spAutoFit/>
          </a:bodyPr>
          <a:lstStyle/>
          <a:p>
            <a:pPr marL="342900" indent="-342900">
              <a:lnSpc>
                <a:spcPct val="120000"/>
              </a:lnSpc>
              <a:buFontTx/>
              <a:buChar char="-"/>
            </a:pPr>
            <a:r>
              <a:rPr lang="ru-RU" sz="2000" dirty="0">
                <a:latin typeface="Helvetica" panose="020B0604020202020204" pitchFamily="34" charset="0"/>
                <a:cs typeface="Helvetica" panose="020B0604020202020204" pitchFamily="34" charset="0"/>
              </a:rPr>
              <a:t>Физические каналы: </a:t>
            </a:r>
            <a:r>
              <a:rPr lang="en-US" sz="2000" dirty="0">
                <a:latin typeface="Helvetica" panose="020B0604020202020204" pitchFamily="34" charset="0"/>
                <a:cs typeface="Helvetica" panose="020B0604020202020204" pitchFamily="34" charset="0"/>
              </a:rPr>
              <a:t>PDSCH, PDCCH, PDBCH</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Физические опорные сигналы: </a:t>
            </a:r>
            <a:r>
              <a:rPr lang="en-US" sz="2000" dirty="0">
                <a:latin typeface="Helvetica" panose="020B0604020202020204" pitchFamily="34" charset="0"/>
                <a:cs typeface="Helvetica" panose="020B0604020202020204" pitchFamily="34" charset="0"/>
              </a:rPr>
              <a:t>PSS, SSS, DM-RS</a:t>
            </a:r>
          </a:p>
          <a:p>
            <a:pPr>
              <a:lnSpc>
                <a:spcPct val="120000"/>
              </a:lnSpc>
            </a:pPr>
            <a:endParaRPr lang="ru-RU"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643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E33FCBCF-EAE7-4B83-9719-D9FC88C89D24}"/>
              </a:ext>
            </a:extLst>
          </p:cNvPr>
          <p:cNvSpPr>
            <a:spLocks noGrp="1"/>
          </p:cNvSpPr>
          <p:nvPr>
            <p:ph type="title"/>
          </p:nvPr>
        </p:nvSpPr>
        <p:spPr>
          <a:xfrm>
            <a:off x="609601" y="914400"/>
            <a:ext cx="10769600" cy="990600"/>
          </a:xfrm>
        </p:spPr>
        <p:txBody>
          <a:bodyPr/>
          <a:lstStyle/>
          <a:p>
            <a:r>
              <a:rPr lang="ru-RU" sz="3200" dirty="0"/>
              <a:t>Процедура поиска соты</a:t>
            </a:r>
          </a:p>
        </p:txBody>
      </p:sp>
      <p:pic>
        <p:nvPicPr>
          <p:cNvPr id="6" name="Рисунок 2">
            <a:extLst>
              <a:ext uri="{FF2B5EF4-FFF2-40B4-BE49-F238E27FC236}">
                <a16:creationId xmlns:a16="http://schemas.microsoft.com/office/drawing/2014/main" id="{1CCA2A80-12E9-461A-8B12-7C4B9130AB8D}"/>
              </a:ext>
            </a:extLst>
          </p:cNvPr>
          <p:cNvPicPr>
            <a:picLocks noChangeAspect="1"/>
          </p:cNvPicPr>
          <p:nvPr/>
        </p:nvPicPr>
        <p:blipFill>
          <a:blip r:embed="rId2"/>
          <a:stretch>
            <a:fillRect/>
          </a:stretch>
        </p:blipFill>
        <p:spPr>
          <a:xfrm>
            <a:off x="6781800" y="3315836"/>
            <a:ext cx="3886200" cy="3274330"/>
          </a:xfrm>
          <a:prstGeom prst="rect">
            <a:avLst/>
          </a:prstGeom>
        </p:spPr>
      </p:pic>
      <p:pic>
        <p:nvPicPr>
          <p:cNvPr id="7" name="Рисунок 3">
            <a:extLst>
              <a:ext uri="{FF2B5EF4-FFF2-40B4-BE49-F238E27FC236}">
                <a16:creationId xmlns:a16="http://schemas.microsoft.com/office/drawing/2014/main" id="{CEE72807-EF68-476A-9A5B-860692A3946B}"/>
              </a:ext>
            </a:extLst>
          </p:cNvPr>
          <p:cNvPicPr>
            <a:picLocks noChangeAspect="1"/>
          </p:cNvPicPr>
          <p:nvPr/>
        </p:nvPicPr>
        <p:blipFill>
          <a:blip r:embed="rId3"/>
          <a:stretch>
            <a:fillRect/>
          </a:stretch>
        </p:blipFill>
        <p:spPr>
          <a:xfrm>
            <a:off x="914400" y="1905000"/>
            <a:ext cx="10363200" cy="1068371"/>
          </a:xfrm>
          <a:prstGeom prst="rect">
            <a:avLst/>
          </a:prstGeom>
        </p:spPr>
      </p:pic>
      <p:pic>
        <p:nvPicPr>
          <p:cNvPr id="8" name="Рисунок 6">
            <a:extLst>
              <a:ext uri="{FF2B5EF4-FFF2-40B4-BE49-F238E27FC236}">
                <a16:creationId xmlns:a16="http://schemas.microsoft.com/office/drawing/2014/main" id="{54EE285E-E74B-4180-A214-72F3F26DA66F}"/>
              </a:ext>
            </a:extLst>
          </p:cNvPr>
          <p:cNvPicPr>
            <a:picLocks noChangeAspect="1"/>
          </p:cNvPicPr>
          <p:nvPr/>
        </p:nvPicPr>
        <p:blipFill>
          <a:blip r:embed="rId4"/>
          <a:stretch>
            <a:fillRect/>
          </a:stretch>
        </p:blipFill>
        <p:spPr>
          <a:xfrm>
            <a:off x="914400" y="3315836"/>
            <a:ext cx="4197858" cy="3274330"/>
          </a:xfrm>
          <a:prstGeom prst="rect">
            <a:avLst/>
          </a:prstGeom>
        </p:spPr>
      </p:pic>
    </p:spTree>
    <p:extLst>
      <p:ext uri="{BB962C8B-B14F-4D97-AF65-F5344CB8AC3E}">
        <p14:creationId xmlns:p14="http://schemas.microsoft.com/office/powerpoint/2010/main" val="820591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E3360E-E63B-4456-98C6-450411B59EA1}"/>
              </a:ext>
            </a:extLst>
          </p:cNvPr>
          <p:cNvSpPr>
            <a:spLocks noGrp="1"/>
          </p:cNvSpPr>
          <p:nvPr>
            <p:ph type="title"/>
          </p:nvPr>
        </p:nvSpPr>
        <p:spPr/>
        <p:txBody>
          <a:bodyPr/>
          <a:lstStyle/>
          <a:p>
            <a:r>
              <a:rPr lang="en-US" sz="3200" dirty="0"/>
              <a:t>5G Toolbox </a:t>
            </a:r>
            <a:r>
              <a:rPr lang="ru-RU" sz="3200" dirty="0"/>
              <a:t>– эталонный образец</a:t>
            </a:r>
          </a:p>
        </p:txBody>
      </p:sp>
      <p:pic>
        <p:nvPicPr>
          <p:cNvPr id="3" name="Рисунок 2">
            <a:extLst>
              <a:ext uri="{FF2B5EF4-FFF2-40B4-BE49-F238E27FC236}">
                <a16:creationId xmlns:a16="http://schemas.microsoft.com/office/drawing/2014/main" id="{5DD5C290-B169-4459-9271-5020780287F9}"/>
              </a:ext>
            </a:extLst>
          </p:cNvPr>
          <p:cNvPicPr>
            <a:picLocks noChangeAspect="1"/>
          </p:cNvPicPr>
          <p:nvPr/>
        </p:nvPicPr>
        <p:blipFill>
          <a:blip r:embed="rId2"/>
          <a:stretch>
            <a:fillRect/>
          </a:stretch>
        </p:blipFill>
        <p:spPr>
          <a:xfrm>
            <a:off x="263352" y="3324803"/>
            <a:ext cx="11301908" cy="3366526"/>
          </a:xfrm>
          <a:prstGeom prst="rect">
            <a:avLst/>
          </a:prstGeom>
        </p:spPr>
      </p:pic>
      <p:sp>
        <p:nvSpPr>
          <p:cNvPr id="4" name="TextBox 3">
            <a:extLst>
              <a:ext uri="{FF2B5EF4-FFF2-40B4-BE49-F238E27FC236}">
                <a16:creationId xmlns:a16="http://schemas.microsoft.com/office/drawing/2014/main" id="{991E140C-9B55-4251-816A-9946B5976AC5}"/>
              </a:ext>
            </a:extLst>
          </p:cNvPr>
          <p:cNvSpPr txBox="1"/>
          <p:nvPr/>
        </p:nvSpPr>
        <p:spPr>
          <a:xfrm>
            <a:off x="558800" y="1738263"/>
            <a:ext cx="4546600" cy="1535741"/>
          </a:xfrm>
          <a:prstGeom prst="rect">
            <a:avLst/>
          </a:prstGeom>
          <a:noFill/>
        </p:spPr>
        <p:txBody>
          <a:bodyPr wrap="square" rtlCol="0">
            <a:spAutoFit/>
          </a:bodyPr>
          <a:lstStyle/>
          <a:p>
            <a:pPr marL="342900" indent="-342900">
              <a:lnSpc>
                <a:spcPct val="120000"/>
              </a:lnSpc>
              <a:buFontTx/>
              <a:buChar char="-"/>
            </a:pPr>
            <a:r>
              <a:rPr lang="ru-RU" sz="2000" dirty="0">
                <a:latin typeface="Helvetica" panose="020B0604020202020204" pitchFamily="34" charset="0"/>
                <a:cs typeface="Helvetica" panose="020B0604020202020204" pitchFamily="34" charset="0"/>
              </a:rPr>
              <a:t>Все функции – это открытый </a:t>
            </a:r>
            <a:r>
              <a:rPr lang="en-US" sz="2000" dirty="0">
                <a:latin typeface="Helvetica" panose="020B0604020202020204" pitchFamily="34" charset="0"/>
                <a:cs typeface="Helvetica" panose="020B0604020202020204" pitchFamily="34" charset="0"/>
              </a:rPr>
              <a:t>MATLAB </a:t>
            </a:r>
            <a:r>
              <a:rPr lang="ru-RU" sz="2000" dirty="0">
                <a:latin typeface="Helvetica" panose="020B0604020202020204" pitchFamily="34" charset="0"/>
                <a:cs typeface="Helvetica" panose="020B0604020202020204" pitchFamily="34" charset="0"/>
              </a:rPr>
              <a:t>код</a:t>
            </a:r>
          </a:p>
          <a:p>
            <a:pPr marL="342900" indent="-342900">
              <a:lnSpc>
                <a:spcPct val="120000"/>
              </a:lnSpc>
              <a:buFontTx/>
              <a:buChar char="-"/>
            </a:pPr>
            <a:r>
              <a:rPr lang="ru-RU" sz="2000" dirty="0">
                <a:latin typeface="Helvetica" panose="020B0604020202020204" pitchFamily="34" charset="0"/>
                <a:cs typeface="Helvetica" panose="020B0604020202020204" pitchFamily="34" charset="0"/>
              </a:rPr>
              <a:t>Код можно редактировать или использовать частично</a:t>
            </a:r>
          </a:p>
        </p:txBody>
      </p:sp>
      <p:sp>
        <p:nvSpPr>
          <p:cNvPr id="5" name="TextBox 4">
            <a:extLst>
              <a:ext uri="{FF2B5EF4-FFF2-40B4-BE49-F238E27FC236}">
                <a16:creationId xmlns:a16="http://schemas.microsoft.com/office/drawing/2014/main" id="{76B56AB7-471A-45A2-AA12-0B59A8ADAF18}"/>
              </a:ext>
            </a:extLst>
          </p:cNvPr>
          <p:cNvSpPr txBox="1"/>
          <p:nvPr/>
        </p:nvSpPr>
        <p:spPr>
          <a:xfrm>
            <a:off x="6070600" y="1738262"/>
            <a:ext cx="4546600" cy="1535741"/>
          </a:xfrm>
          <a:prstGeom prst="rect">
            <a:avLst/>
          </a:prstGeom>
          <a:noFill/>
        </p:spPr>
        <p:txBody>
          <a:bodyPr wrap="square" rtlCol="0">
            <a:spAutoFit/>
          </a:bodyPr>
          <a:lstStyle/>
          <a:p>
            <a:pPr marL="342900" indent="-342900">
              <a:lnSpc>
                <a:spcPct val="120000"/>
              </a:lnSpc>
              <a:buFontTx/>
              <a:buChar char="-"/>
            </a:pPr>
            <a:r>
              <a:rPr lang="ru-RU" sz="2000" dirty="0">
                <a:latin typeface="Helvetica" panose="020B0604020202020204" pitchFamily="34" charset="0"/>
                <a:cs typeface="Helvetica" panose="020B0604020202020204" pitchFamily="34" charset="0"/>
              </a:rPr>
              <a:t>Все функции 5</a:t>
            </a:r>
            <a:r>
              <a:rPr lang="en-US" sz="2000" dirty="0">
                <a:latin typeface="Helvetica" panose="020B0604020202020204" pitchFamily="34" charset="0"/>
                <a:cs typeface="Helvetica" panose="020B0604020202020204" pitchFamily="34" charset="0"/>
              </a:rPr>
              <a:t>G Toolbox </a:t>
            </a:r>
            <a:r>
              <a:rPr lang="ru-RU" sz="2000" dirty="0">
                <a:latin typeface="Helvetica" panose="020B0604020202020204" pitchFamily="34" charset="0"/>
                <a:cs typeface="Helvetica" panose="020B0604020202020204" pitchFamily="34" charset="0"/>
              </a:rPr>
              <a:t>поддерживают автоматическую генерацию С/С++ кода</a:t>
            </a:r>
            <a:endParaRPr lang="en-US" sz="2000" dirty="0">
              <a:latin typeface="Helvetica" panose="020B0604020202020204" pitchFamily="34" charset="0"/>
              <a:cs typeface="Helvetica" panose="020B0604020202020204" pitchFamily="34" charset="0"/>
            </a:endParaRPr>
          </a:p>
          <a:p>
            <a:pPr>
              <a:lnSpc>
                <a:spcPct val="120000"/>
              </a:lnSpc>
            </a:pPr>
            <a:r>
              <a:rPr lang="en-US" sz="2000" dirty="0">
                <a:latin typeface="Helvetica" panose="020B0604020202020204" pitchFamily="34" charset="0"/>
                <a:cs typeface="Helvetica" panose="020B0604020202020204" pitchFamily="34" charset="0"/>
              </a:rPr>
              <a:t>     </a:t>
            </a:r>
            <a:r>
              <a:rPr lang="ru-RU" sz="2000" dirty="0">
                <a:latin typeface="Helvetica" panose="020B0604020202020204" pitchFamily="34" charset="0"/>
                <a:cs typeface="Helvetica" panose="020B0604020202020204" pitchFamily="34" charset="0"/>
              </a:rPr>
              <a:t>(при наличии </a:t>
            </a:r>
            <a:r>
              <a:rPr lang="en-US" sz="2000" dirty="0">
                <a:latin typeface="Helvetica" panose="020B0604020202020204" pitchFamily="34" charset="0"/>
                <a:cs typeface="Helvetica" panose="020B0604020202020204" pitchFamily="34" charset="0"/>
              </a:rPr>
              <a:t>MATLAB Coder</a:t>
            </a:r>
            <a:r>
              <a:rPr lang="ru-RU" sz="2000" dirty="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1836892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510352-B77A-4528-AF01-5CA5DCBEC0FB}"/>
              </a:ext>
            </a:extLst>
          </p:cNvPr>
          <p:cNvSpPr/>
          <p:nvPr/>
        </p:nvSpPr>
        <p:spPr>
          <a:xfrm>
            <a:off x="6312025" y="2733856"/>
            <a:ext cx="4824536" cy="393550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83D98A98-5BE7-4F47-8DD9-F3038B3AE374}"/>
              </a:ext>
            </a:extLst>
          </p:cNvPr>
          <p:cNvSpPr/>
          <p:nvPr/>
        </p:nvSpPr>
        <p:spPr>
          <a:xfrm>
            <a:off x="551383" y="2733856"/>
            <a:ext cx="4968553" cy="400751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2" name="Title 1">
            <a:extLst>
              <a:ext uri="{FF2B5EF4-FFF2-40B4-BE49-F238E27FC236}">
                <a16:creationId xmlns:a16="http://schemas.microsoft.com/office/drawing/2014/main" id="{01C6B533-5B2A-45C3-B943-6165CEE405D2}"/>
              </a:ext>
            </a:extLst>
          </p:cNvPr>
          <p:cNvSpPr>
            <a:spLocks noGrp="1"/>
          </p:cNvSpPr>
          <p:nvPr>
            <p:ph type="title"/>
          </p:nvPr>
        </p:nvSpPr>
        <p:spPr>
          <a:xfrm>
            <a:off x="668639" y="836712"/>
            <a:ext cx="10769600" cy="990600"/>
          </a:xfrm>
        </p:spPr>
        <p:txBody>
          <a:bodyPr/>
          <a:lstStyle/>
          <a:p>
            <a:r>
              <a:rPr lang="en-US" sz="3600" dirty="0"/>
              <a:t>5G toolbox + Mapping toolbox</a:t>
            </a:r>
            <a:endParaRPr lang="ru-RU" dirty="0"/>
          </a:p>
        </p:txBody>
      </p:sp>
      <p:pic>
        <p:nvPicPr>
          <p:cNvPr id="5" name="Picture 4">
            <a:extLst>
              <a:ext uri="{FF2B5EF4-FFF2-40B4-BE49-F238E27FC236}">
                <a16:creationId xmlns:a16="http://schemas.microsoft.com/office/drawing/2014/main" id="{5A7624E3-6275-400C-851B-9AB652F44F0D}"/>
              </a:ext>
            </a:extLst>
          </p:cNvPr>
          <p:cNvPicPr>
            <a:picLocks noChangeAspect="1"/>
          </p:cNvPicPr>
          <p:nvPr/>
        </p:nvPicPr>
        <p:blipFill>
          <a:blip r:embed="rId2"/>
          <a:stretch>
            <a:fillRect/>
          </a:stretch>
        </p:blipFill>
        <p:spPr>
          <a:xfrm>
            <a:off x="6384889" y="2816931"/>
            <a:ext cx="4678807" cy="3755449"/>
          </a:xfrm>
          <a:prstGeom prst="rect">
            <a:avLst/>
          </a:prstGeom>
        </p:spPr>
      </p:pic>
      <p:pic>
        <p:nvPicPr>
          <p:cNvPr id="6" name="Picture 5">
            <a:extLst>
              <a:ext uri="{FF2B5EF4-FFF2-40B4-BE49-F238E27FC236}">
                <a16:creationId xmlns:a16="http://schemas.microsoft.com/office/drawing/2014/main" id="{68B2DE64-906F-47C7-9BA3-2DDC46DE74E0}"/>
              </a:ext>
            </a:extLst>
          </p:cNvPr>
          <p:cNvPicPr>
            <a:picLocks noChangeAspect="1"/>
          </p:cNvPicPr>
          <p:nvPr/>
        </p:nvPicPr>
        <p:blipFill>
          <a:blip r:embed="rId3"/>
          <a:stretch>
            <a:fillRect/>
          </a:stretch>
        </p:blipFill>
        <p:spPr>
          <a:xfrm>
            <a:off x="668639" y="2852936"/>
            <a:ext cx="4740195" cy="3719444"/>
          </a:xfrm>
          <a:prstGeom prst="rect">
            <a:avLst/>
          </a:prstGeom>
        </p:spPr>
      </p:pic>
      <p:sp>
        <p:nvSpPr>
          <p:cNvPr id="7" name="Rectangle 6">
            <a:extLst>
              <a:ext uri="{FF2B5EF4-FFF2-40B4-BE49-F238E27FC236}">
                <a16:creationId xmlns:a16="http://schemas.microsoft.com/office/drawing/2014/main" id="{8B3155F5-3EDA-425F-AC5E-45C0D33130AE}"/>
              </a:ext>
            </a:extLst>
          </p:cNvPr>
          <p:cNvSpPr/>
          <p:nvPr/>
        </p:nvSpPr>
        <p:spPr>
          <a:xfrm>
            <a:off x="668639" y="1480314"/>
            <a:ext cx="8761886" cy="461665"/>
          </a:xfrm>
          <a:prstGeom prst="rect">
            <a:avLst/>
          </a:prstGeom>
        </p:spPr>
        <p:txBody>
          <a:bodyPr wrap="none">
            <a:spAutoFit/>
          </a:bodyPr>
          <a:lstStyle/>
          <a:p>
            <a:r>
              <a:rPr lang="ru-RU" sz="2400" dirty="0">
                <a:latin typeface="Helvetica" panose="020B0604020202020204" pitchFamily="34" charset="0"/>
                <a:cs typeface="Helvetica" panose="020B0604020202020204" pitchFamily="34" charset="0"/>
              </a:rPr>
              <a:t>Визуализация и анализ результатов полевого тестирования</a:t>
            </a:r>
            <a:endParaRPr lang="ru-RU" sz="2400" dirty="0"/>
          </a:p>
        </p:txBody>
      </p:sp>
      <p:sp>
        <p:nvSpPr>
          <p:cNvPr id="8" name="Rectangle 7">
            <a:extLst>
              <a:ext uri="{FF2B5EF4-FFF2-40B4-BE49-F238E27FC236}">
                <a16:creationId xmlns:a16="http://schemas.microsoft.com/office/drawing/2014/main" id="{4EAA69A3-78FB-46CF-8682-472C2F5EFF80}"/>
              </a:ext>
            </a:extLst>
          </p:cNvPr>
          <p:cNvSpPr/>
          <p:nvPr/>
        </p:nvSpPr>
        <p:spPr>
          <a:xfrm>
            <a:off x="6960096" y="2205605"/>
            <a:ext cx="3243196" cy="369332"/>
          </a:xfrm>
          <a:prstGeom prst="rect">
            <a:avLst/>
          </a:prstGeom>
        </p:spPr>
        <p:txBody>
          <a:bodyPr wrap="none">
            <a:spAutoFit/>
          </a:bodyPr>
          <a:lstStyle/>
          <a:p>
            <a:r>
              <a:rPr lang="ru-RU" dirty="0">
                <a:latin typeface="Helvetica" panose="020B0604020202020204" pitchFamily="34" charset="0"/>
                <a:cs typeface="Helvetica" panose="020B0604020202020204" pitchFamily="34" charset="0"/>
              </a:rPr>
              <a:t>Визуализация метрики </a:t>
            </a:r>
            <a:r>
              <a:rPr lang="en-US" dirty="0">
                <a:latin typeface="Helvetica" panose="020B0604020202020204" pitchFamily="34" charset="0"/>
                <a:cs typeface="Helvetica" panose="020B0604020202020204" pitchFamily="34" charset="0"/>
              </a:rPr>
              <a:t>SINR</a:t>
            </a:r>
            <a:endParaRPr lang="ru-RU" dirty="0"/>
          </a:p>
        </p:txBody>
      </p:sp>
      <p:sp>
        <p:nvSpPr>
          <p:cNvPr id="9" name="Rectangle 8">
            <a:extLst>
              <a:ext uri="{FF2B5EF4-FFF2-40B4-BE49-F238E27FC236}">
                <a16:creationId xmlns:a16="http://schemas.microsoft.com/office/drawing/2014/main" id="{8282A324-C9B9-4843-8DE2-FE16CF9FF29F}"/>
              </a:ext>
            </a:extLst>
          </p:cNvPr>
          <p:cNvSpPr/>
          <p:nvPr/>
        </p:nvSpPr>
        <p:spPr>
          <a:xfrm>
            <a:off x="1415480" y="2056647"/>
            <a:ext cx="3419847" cy="646331"/>
          </a:xfrm>
          <a:prstGeom prst="rect">
            <a:avLst/>
          </a:prstGeom>
        </p:spPr>
        <p:txBody>
          <a:bodyPr wrap="none">
            <a:spAutoFit/>
          </a:bodyPr>
          <a:lstStyle/>
          <a:p>
            <a:pPr algn="ctr"/>
            <a:r>
              <a:rPr lang="ru-RU" dirty="0">
                <a:latin typeface="Helvetica" panose="020B0604020202020204" pitchFamily="34" charset="0"/>
                <a:cs typeface="Helvetica" panose="020B0604020202020204" pitchFamily="34" charset="0"/>
              </a:rPr>
              <a:t>Визуализация зоны покрытия </a:t>
            </a:r>
            <a:endParaRPr lang="en-US" dirty="0">
              <a:latin typeface="Helvetica" panose="020B0604020202020204" pitchFamily="34" charset="0"/>
              <a:cs typeface="Helvetica" panose="020B0604020202020204" pitchFamily="34" charset="0"/>
            </a:endParaRPr>
          </a:p>
          <a:p>
            <a:pPr algn="ctr"/>
            <a:r>
              <a:rPr lang="ru-RU" dirty="0">
                <a:latin typeface="Helvetica" panose="020B0604020202020204" pitchFamily="34" charset="0"/>
                <a:cs typeface="Helvetica" panose="020B0604020202020204" pitchFamily="34" charset="0"/>
              </a:rPr>
              <a:t>базовой станции 5</a:t>
            </a:r>
            <a:r>
              <a:rPr lang="en-US" dirty="0">
                <a:latin typeface="Helvetica" panose="020B0604020202020204" pitchFamily="34" charset="0"/>
                <a:cs typeface="Helvetica" panose="020B0604020202020204" pitchFamily="34" charset="0"/>
              </a:rPr>
              <a:t>G</a:t>
            </a:r>
            <a:endParaRPr lang="ru-RU" dirty="0"/>
          </a:p>
        </p:txBody>
      </p:sp>
    </p:spTree>
    <p:extLst>
      <p:ext uri="{BB962C8B-B14F-4D97-AF65-F5344CB8AC3E}">
        <p14:creationId xmlns:p14="http://schemas.microsoft.com/office/powerpoint/2010/main" val="1663857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762000"/>
            <a:ext cx="10769600" cy="762000"/>
          </a:xfrm>
        </p:spPr>
        <p:txBody>
          <a:bodyPr/>
          <a:lstStyle/>
          <a:p>
            <a:r>
              <a:rPr lang="ru-RU" sz="3200" dirty="0"/>
              <a:t>Поддерживаемые </a:t>
            </a:r>
            <a:r>
              <a:rPr lang="en-US" sz="3200" dirty="0"/>
              <a:t>SDR </a:t>
            </a:r>
            <a:r>
              <a:rPr lang="ru-RU" sz="3200" dirty="0"/>
              <a:t>платформы:</a:t>
            </a:r>
          </a:p>
        </p:txBody>
      </p:sp>
      <p:sp>
        <p:nvSpPr>
          <p:cNvPr id="3" name="Content Placeholder 2"/>
          <p:cNvSpPr>
            <a:spLocks noGrp="1"/>
          </p:cNvSpPr>
          <p:nvPr>
            <p:ph idx="1"/>
          </p:nvPr>
        </p:nvSpPr>
        <p:spPr>
          <a:xfrm>
            <a:off x="609601" y="1600200"/>
            <a:ext cx="3902223" cy="4648200"/>
          </a:xfrm>
        </p:spPr>
        <p:txBody>
          <a:bodyPr/>
          <a:lstStyle/>
          <a:p>
            <a:pPr marL="0" indent="0">
              <a:buNone/>
            </a:pPr>
            <a:r>
              <a:rPr lang="en-GB" sz="1800" b="1" dirty="0"/>
              <a:t>Xilinx Zynq-Based Radio</a:t>
            </a:r>
          </a:p>
          <a:p>
            <a:pPr marL="343755" lvl="1" indent="0">
              <a:buNone/>
            </a:pPr>
            <a:r>
              <a:rPr lang="en-GB" sz="1600" i="1" dirty="0"/>
              <a:t>ZC706, ZedBoard, PicoZed</a:t>
            </a:r>
          </a:p>
          <a:p>
            <a:pPr marL="343755" lvl="1" indent="0">
              <a:buNone/>
            </a:pPr>
            <a:r>
              <a:rPr lang="en-GB" sz="1600" i="1" dirty="0"/>
              <a:t>ADI FMCOMMS1/2/3/4</a:t>
            </a:r>
          </a:p>
          <a:p>
            <a:pPr marL="343755" lvl="1" indent="0">
              <a:buNone/>
            </a:pPr>
            <a:endParaRPr lang="en-GB" sz="2800" dirty="0"/>
          </a:p>
          <a:p>
            <a:pPr marL="0" indent="0">
              <a:buNone/>
            </a:pPr>
            <a:r>
              <a:rPr lang="en-GB" sz="1800" b="1" dirty="0"/>
              <a:t>Xilinx FPGA-Based Radio</a:t>
            </a:r>
          </a:p>
          <a:p>
            <a:pPr marL="343755" lvl="1" indent="0">
              <a:buNone/>
            </a:pPr>
            <a:r>
              <a:rPr lang="en-GB" sz="1600" i="1" dirty="0"/>
              <a:t>Virtex-6 ML605, Spartan-6 SP605</a:t>
            </a:r>
          </a:p>
          <a:p>
            <a:pPr marL="343755" lvl="1" indent="0">
              <a:buNone/>
            </a:pPr>
            <a:r>
              <a:rPr lang="en-GB" sz="1600" i="1" dirty="0"/>
              <a:t>ADI FMCOMMS1, Epiq FMC-1Rx</a:t>
            </a:r>
          </a:p>
          <a:p>
            <a:pPr marL="342900" lvl="1" indent="0">
              <a:buNone/>
            </a:pPr>
            <a:endParaRPr lang="en-GB" sz="2800" dirty="0"/>
          </a:p>
          <a:p>
            <a:pPr marL="0" indent="0">
              <a:buNone/>
            </a:pPr>
            <a:r>
              <a:rPr lang="en-GB" sz="1800" b="1" dirty="0"/>
              <a:t>USRP Radio</a:t>
            </a:r>
          </a:p>
          <a:p>
            <a:pPr marL="343755" lvl="1" indent="0">
              <a:buNone/>
            </a:pPr>
            <a:r>
              <a:rPr lang="en-GB" sz="1600" i="1" dirty="0"/>
              <a:t>USRP2 X300/310</a:t>
            </a:r>
          </a:p>
          <a:p>
            <a:pPr lvl="1"/>
            <a:endParaRPr lang="en-GB" sz="2800" dirty="0"/>
          </a:p>
          <a:p>
            <a:pPr marL="0" indent="0">
              <a:buNone/>
            </a:pPr>
            <a:r>
              <a:rPr lang="en-GB" sz="1800" b="1" dirty="0"/>
              <a:t>RTL-SDR Radio</a:t>
            </a:r>
          </a:p>
          <a:p>
            <a:endParaRPr lang="en-US" sz="3200" dirty="0"/>
          </a:p>
        </p:txBody>
      </p:sp>
      <p:grpSp>
        <p:nvGrpSpPr>
          <p:cNvPr id="12" name="Group 11">
            <a:extLst>
              <a:ext uri="{FF2B5EF4-FFF2-40B4-BE49-F238E27FC236}">
                <a16:creationId xmlns:a16="http://schemas.microsoft.com/office/drawing/2014/main" id="{D42402F7-742E-4273-83F7-58911EEED70D}"/>
              </a:ext>
            </a:extLst>
          </p:cNvPr>
          <p:cNvGrpSpPr/>
          <p:nvPr/>
        </p:nvGrpSpPr>
        <p:grpSpPr>
          <a:xfrm>
            <a:off x="4727848" y="1488870"/>
            <a:ext cx="2315676" cy="1723603"/>
            <a:chOff x="5095765" y="1745349"/>
            <a:chExt cx="1961201" cy="1321484"/>
          </a:xfrm>
        </p:grpSpPr>
        <p:pic>
          <p:nvPicPr>
            <p:cNvPr id="7" name="Picture 4" descr="http://www.mathworks.com/cmsimages/96604_wm_zynq-sdr-support-gallery-imag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5765" y="1745349"/>
              <a:ext cx="1961201" cy="1321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5753E9D-9F39-414B-81D0-C052F2962499}"/>
                </a:ext>
              </a:extLst>
            </p:cNvPr>
            <p:cNvSpPr/>
            <p:nvPr/>
          </p:nvSpPr>
          <p:spPr>
            <a:xfrm>
              <a:off x="5113866" y="1745349"/>
              <a:ext cx="1943100" cy="132148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grpSp>
        <p:nvGrpSpPr>
          <p:cNvPr id="13" name="Group 12">
            <a:extLst>
              <a:ext uri="{FF2B5EF4-FFF2-40B4-BE49-F238E27FC236}">
                <a16:creationId xmlns:a16="http://schemas.microsoft.com/office/drawing/2014/main" id="{313E5CC7-00EC-4A50-9F1F-4805C2C081FB}"/>
              </a:ext>
            </a:extLst>
          </p:cNvPr>
          <p:cNvGrpSpPr/>
          <p:nvPr/>
        </p:nvGrpSpPr>
        <p:grpSpPr>
          <a:xfrm>
            <a:off x="7392144" y="2924944"/>
            <a:ext cx="2315675" cy="1492369"/>
            <a:chOff x="7201434" y="3068960"/>
            <a:chExt cx="2000250" cy="1250157"/>
          </a:xfrm>
        </p:grpSpPr>
        <p:pic>
          <p:nvPicPr>
            <p:cNvPr id="6" name="Picture 6" descr="Xilinx-ML605SD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434" y="3068960"/>
              <a:ext cx="2000250" cy="125015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E817D9D-F1F2-47F6-9AB0-82C199CDCC69}"/>
                </a:ext>
              </a:extLst>
            </p:cNvPr>
            <p:cNvSpPr/>
            <p:nvPr/>
          </p:nvSpPr>
          <p:spPr>
            <a:xfrm>
              <a:off x="7210954" y="3068961"/>
              <a:ext cx="1990730" cy="125015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grpSp>
        <p:nvGrpSpPr>
          <p:cNvPr id="15" name="Group 14">
            <a:extLst>
              <a:ext uri="{FF2B5EF4-FFF2-40B4-BE49-F238E27FC236}">
                <a16:creationId xmlns:a16="http://schemas.microsoft.com/office/drawing/2014/main" id="{DCE96AC0-B64D-49ED-ABB9-4B4D2CD4D0C0}"/>
              </a:ext>
            </a:extLst>
          </p:cNvPr>
          <p:cNvGrpSpPr/>
          <p:nvPr/>
        </p:nvGrpSpPr>
        <p:grpSpPr>
          <a:xfrm>
            <a:off x="7896200" y="5236843"/>
            <a:ext cx="2304653" cy="1572019"/>
            <a:chOff x="7680176" y="4649747"/>
            <a:chExt cx="1872208" cy="1266422"/>
          </a:xfrm>
        </p:grpSpPr>
        <p:pic>
          <p:nvPicPr>
            <p:cNvPr id="4" name="Picture 2" descr="http://www.mathworks.com/cmsimages/86733_wm_RTL-SDR-gallery-imag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176" y="4668811"/>
              <a:ext cx="1872208" cy="12473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C09DA7E-5C3E-4DDD-9CDC-0B5CA2733D49}"/>
                </a:ext>
              </a:extLst>
            </p:cNvPr>
            <p:cNvSpPr/>
            <p:nvPr/>
          </p:nvSpPr>
          <p:spPr>
            <a:xfrm>
              <a:off x="7680176" y="4649747"/>
              <a:ext cx="1872208" cy="125015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grpSp>
        <p:nvGrpSpPr>
          <p:cNvPr id="17" name="Group 16">
            <a:extLst>
              <a:ext uri="{FF2B5EF4-FFF2-40B4-BE49-F238E27FC236}">
                <a16:creationId xmlns:a16="http://schemas.microsoft.com/office/drawing/2014/main" id="{29E58FC9-85D2-44E4-87D9-CD2A95A328B1}"/>
              </a:ext>
            </a:extLst>
          </p:cNvPr>
          <p:cNvGrpSpPr/>
          <p:nvPr/>
        </p:nvGrpSpPr>
        <p:grpSpPr>
          <a:xfrm>
            <a:off x="4749221" y="4319116"/>
            <a:ext cx="2294303" cy="1776884"/>
            <a:chOff x="5081067" y="4039554"/>
            <a:chExt cx="1943100" cy="1464469"/>
          </a:xfrm>
        </p:grpSpPr>
        <p:pic>
          <p:nvPicPr>
            <p:cNvPr id="5" name="Picture 4" descr="Software-Defined Rad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1067" y="4039554"/>
              <a:ext cx="1943100" cy="14644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7A7CFEC-19F9-44C1-96CB-668FCDAAADB9}"/>
                </a:ext>
              </a:extLst>
            </p:cNvPr>
            <p:cNvSpPr/>
            <p:nvPr/>
          </p:nvSpPr>
          <p:spPr>
            <a:xfrm>
              <a:off x="5111139" y="4039554"/>
              <a:ext cx="1872208" cy="146446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spTree>
    <p:extLst>
      <p:ext uri="{BB962C8B-B14F-4D97-AF65-F5344CB8AC3E}">
        <p14:creationId xmlns:p14="http://schemas.microsoft.com/office/powerpoint/2010/main" val="35937633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45AC-1F1A-4464-8164-DF2128A9B0F5}"/>
              </a:ext>
            </a:extLst>
          </p:cNvPr>
          <p:cNvSpPr>
            <a:spLocks noGrp="1"/>
          </p:cNvSpPr>
          <p:nvPr>
            <p:ph type="title"/>
          </p:nvPr>
        </p:nvSpPr>
        <p:spPr>
          <a:xfrm>
            <a:off x="609600" y="941643"/>
            <a:ext cx="10769600" cy="762000"/>
          </a:xfrm>
        </p:spPr>
        <p:txBody>
          <a:bodyPr/>
          <a:lstStyle/>
          <a:p>
            <a:r>
              <a:rPr lang="en-US" dirty="0"/>
              <a:t>MATLAB on the edge</a:t>
            </a:r>
            <a:endParaRPr lang="ru-RU" dirty="0"/>
          </a:p>
        </p:txBody>
      </p:sp>
      <p:pic>
        <p:nvPicPr>
          <p:cNvPr id="4" name="Picture 3">
            <a:extLst>
              <a:ext uri="{FF2B5EF4-FFF2-40B4-BE49-F238E27FC236}">
                <a16:creationId xmlns:a16="http://schemas.microsoft.com/office/drawing/2014/main" id="{ED778920-9023-4404-848A-ECAA4503F698}"/>
              </a:ext>
            </a:extLst>
          </p:cNvPr>
          <p:cNvPicPr>
            <a:picLocks noChangeAspect="1"/>
          </p:cNvPicPr>
          <p:nvPr/>
        </p:nvPicPr>
        <p:blipFill>
          <a:blip r:embed="rId2"/>
          <a:stretch>
            <a:fillRect/>
          </a:stretch>
        </p:blipFill>
        <p:spPr>
          <a:xfrm>
            <a:off x="1250866" y="1928337"/>
            <a:ext cx="9487069" cy="4974712"/>
          </a:xfrm>
          <a:prstGeom prst="rect">
            <a:avLst/>
          </a:prstGeom>
        </p:spPr>
      </p:pic>
      <p:sp>
        <p:nvSpPr>
          <p:cNvPr id="5" name="Rectangle 4">
            <a:extLst>
              <a:ext uri="{FF2B5EF4-FFF2-40B4-BE49-F238E27FC236}">
                <a16:creationId xmlns:a16="http://schemas.microsoft.com/office/drawing/2014/main" id="{CD37A44B-9113-4A24-A28F-06DCA201B409}"/>
              </a:ext>
            </a:extLst>
          </p:cNvPr>
          <p:cNvSpPr/>
          <p:nvPr/>
        </p:nvSpPr>
        <p:spPr>
          <a:xfrm>
            <a:off x="5933441" y="964980"/>
            <a:ext cx="6096000" cy="1477328"/>
          </a:xfrm>
          <a:prstGeom prst="rect">
            <a:avLst/>
          </a:prstGeom>
        </p:spPr>
        <p:txBody>
          <a:bodyPr>
            <a:spAutoFit/>
          </a:bodyPr>
          <a:lstStyle/>
          <a:p>
            <a:r>
              <a:rPr lang="en-US" dirty="0"/>
              <a:t>Huawei, in collaboration with MathWorks, developed an intermediate frequency (IF) and radio frequency (RF) system for 5G wireless base stations to achieve greater capacity, higher speed, lower latency, and more energy efficiency</a:t>
            </a:r>
            <a:endParaRPr lang="ru-RU" dirty="0"/>
          </a:p>
        </p:txBody>
      </p:sp>
      <p:pic>
        <p:nvPicPr>
          <p:cNvPr id="5122" name="Picture 2" descr="ÐÐ°ÑÑÐ¸Ð½ÐºÐ¸ Ð¿Ð¾ Ð·Ð°Ð¿ÑÐ¾ÑÑ huawei logo">
            <a:extLst>
              <a:ext uri="{FF2B5EF4-FFF2-40B4-BE49-F238E27FC236}">
                <a16:creationId xmlns:a16="http://schemas.microsoft.com/office/drawing/2014/main" id="{ABA76344-34B3-4CBC-A6BA-61E9CCCC1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2" y="1094147"/>
            <a:ext cx="1218993" cy="121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242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ÐÐ°ÑÑÐ¸Ð½ÐºÐ¸ Ð¿Ð¾ Ð·Ð°Ð¿ÑÐ¾ÑÑ scope agilent mxo">
            <a:extLst>
              <a:ext uri="{FF2B5EF4-FFF2-40B4-BE49-F238E27FC236}">
                <a16:creationId xmlns:a16="http://schemas.microsoft.com/office/drawing/2014/main" id="{EE4AAEC8-D83C-4998-BB00-D9434F49F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320" y="5079482"/>
            <a:ext cx="2304256"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7A97CE-B0D0-4DCC-A971-422854664644}"/>
              </a:ext>
            </a:extLst>
          </p:cNvPr>
          <p:cNvSpPr/>
          <p:nvPr/>
        </p:nvSpPr>
        <p:spPr>
          <a:xfrm>
            <a:off x="1199456" y="823279"/>
            <a:ext cx="9349547" cy="584775"/>
          </a:xfrm>
          <a:prstGeom prst="rect">
            <a:avLst/>
          </a:prstGeom>
        </p:spPr>
        <p:txBody>
          <a:bodyPr wrap="none">
            <a:spAutoFit/>
          </a:bodyPr>
          <a:lstStyle/>
          <a:p>
            <a:r>
              <a:rPr lang="en-US" sz="3200" b="1" dirty="0">
                <a:solidFill>
                  <a:schemeClr val="tx2"/>
                </a:solidFill>
                <a:latin typeface="Helvetica" panose="020B0604020202020204" pitchFamily="34" charset="0"/>
                <a:ea typeface="+mj-ea"/>
                <a:cs typeface="Helvetica" panose="020B0604020202020204" pitchFamily="34" charset="0"/>
              </a:rPr>
              <a:t>VISA - Virtual Instrument Software Architecture</a:t>
            </a:r>
            <a:endParaRPr lang="ru-RU" sz="3200" b="1" dirty="0">
              <a:solidFill>
                <a:schemeClr val="tx2"/>
              </a:solidFill>
              <a:latin typeface="Helvetica" panose="020B0604020202020204" pitchFamily="34" charset="0"/>
              <a:ea typeface="+mj-ea"/>
              <a:cs typeface="Helvetica" panose="020B0604020202020204" pitchFamily="34" charset="0"/>
            </a:endParaRPr>
          </a:p>
        </p:txBody>
      </p:sp>
      <p:sp>
        <p:nvSpPr>
          <p:cNvPr id="3" name="Rectangle 2">
            <a:extLst>
              <a:ext uri="{FF2B5EF4-FFF2-40B4-BE49-F238E27FC236}">
                <a16:creationId xmlns:a16="http://schemas.microsoft.com/office/drawing/2014/main" id="{C04A63A3-8453-4FAE-AEFF-53A66E83AFBE}"/>
              </a:ext>
            </a:extLst>
          </p:cNvPr>
          <p:cNvSpPr/>
          <p:nvPr/>
        </p:nvSpPr>
        <p:spPr>
          <a:xfrm>
            <a:off x="335360" y="4221088"/>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GPIB</a:t>
            </a:r>
          </a:p>
          <a:p>
            <a:pPr algn="ctr"/>
            <a:r>
              <a:rPr lang="ru-RU" b="1" dirty="0">
                <a:latin typeface="Arial" pitchFamily="34" charset="0"/>
                <a:cs typeface="Arial" pitchFamily="34" charset="0"/>
              </a:rPr>
              <a:t>ГОСТ 26.003-80</a:t>
            </a:r>
          </a:p>
        </p:txBody>
      </p:sp>
      <p:sp>
        <p:nvSpPr>
          <p:cNvPr id="9" name="Rectangle 8">
            <a:extLst>
              <a:ext uri="{FF2B5EF4-FFF2-40B4-BE49-F238E27FC236}">
                <a16:creationId xmlns:a16="http://schemas.microsoft.com/office/drawing/2014/main" id="{2D3FF5E3-10D3-4F11-A466-FB2E9A1D56A0}"/>
              </a:ext>
            </a:extLst>
          </p:cNvPr>
          <p:cNvSpPr/>
          <p:nvPr/>
        </p:nvSpPr>
        <p:spPr>
          <a:xfrm>
            <a:off x="3215680" y="4221088"/>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RS-232</a:t>
            </a:r>
          </a:p>
          <a:p>
            <a:pPr algn="ctr"/>
            <a:r>
              <a:rPr lang="en-US" b="1" dirty="0">
                <a:latin typeface="Arial" pitchFamily="34" charset="0"/>
                <a:cs typeface="Arial" pitchFamily="34" charset="0"/>
              </a:rPr>
              <a:t>(UART)</a:t>
            </a:r>
            <a:endParaRPr lang="ru-RU"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90376519-A53E-4B0E-A93A-1888F43B8336}"/>
              </a:ext>
            </a:extLst>
          </p:cNvPr>
          <p:cNvSpPr/>
          <p:nvPr/>
        </p:nvSpPr>
        <p:spPr>
          <a:xfrm>
            <a:off x="6096000" y="4221088"/>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VXI</a:t>
            </a:r>
            <a:endParaRPr lang="ru-RU"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C46455EC-141E-4E78-803C-0FA5690D9556}"/>
              </a:ext>
            </a:extLst>
          </p:cNvPr>
          <p:cNvSpPr/>
          <p:nvPr/>
        </p:nvSpPr>
        <p:spPr>
          <a:xfrm>
            <a:off x="8976320" y="4221088"/>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ETHERNET, </a:t>
            </a:r>
          </a:p>
          <a:p>
            <a:pPr algn="ctr"/>
            <a:r>
              <a:rPr lang="en-US" b="1" dirty="0">
                <a:latin typeface="Arial" pitchFamily="34" charset="0"/>
                <a:cs typeface="Arial" pitchFamily="34" charset="0"/>
              </a:rPr>
              <a:t>USB</a:t>
            </a:r>
            <a:endParaRPr lang="ru-RU" b="1" dirty="0">
              <a:latin typeface="Arial" pitchFamily="34" charset="0"/>
              <a:cs typeface="Arial" pitchFamily="34" charset="0"/>
            </a:endParaRPr>
          </a:p>
        </p:txBody>
      </p:sp>
      <p:sp>
        <p:nvSpPr>
          <p:cNvPr id="16" name="Rectangle 15">
            <a:extLst>
              <a:ext uri="{FF2B5EF4-FFF2-40B4-BE49-F238E27FC236}">
                <a16:creationId xmlns:a16="http://schemas.microsoft.com/office/drawing/2014/main" id="{E11B5B46-AA6A-4CDC-AB99-355B57374BF5}"/>
              </a:ext>
            </a:extLst>
          </p:cNvPr>
          <p:cNvSpPr/>
          <p:nvPr/>
        </p:nvSpPr>
        <p:spPr>
          <a:xfrm>
            <a:off x="4583832" y="2924944"/>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itchFamily="34" charset="0"/>
                <a:cs typeface="Arial" pitchFamily="34" charset="0"/>
              </a:rPr>
              <a:t>VISA </a:t>
            </a:r>
          </a:p>
          <a:p>
            <a:pPr algn="ctr"/>
            <a:r>
              <a:rPr lang="en-US" sz="2800" b="1" dirty="0">
                <a:latin typeface="Arial" pitchFamily="34" charset="0"/>
                <a:cs typeface="Arial" pitchFamily="34" charset="0"/>
              </a:rPr>
              <a:t>library</a:t>
            </a:r>
            <a:endParaRPr lang="ru-RU" sz="2800" b="1" dirty="0">
              <a:latin typeface="Arial" pitchFamily="34" charset="0"/>
              <a:cs typeface="Arial" pitchFamily="34" charset="0"/>
            </a:endParaRPr>
          </a:p>
        </p:txBody>
      </p:sp>
      <p:sp>
        <p:nvSpPr>
          <p:cNvPr id="17" name="Rectangle 16">
            <a:extLst>
              <a:ext uri="{FF2B5EF4-FFF2-40B4-BE49-F238E27FC236}">
                <a16:creationId xmlns:a16="http://schemas.microsoft.com/office/drawing/2014/main" id="{D6806E1F-3729-4AD6-8FFC-F76165644BDC}"/>
              </a:ext>
            </a:extLst>
          </p:cNvPr>
          <p:cNvSpPr/>
          <p:nvPr/>
        </p:nvSpPr>
        <p:spPr>
          <a:xfrm>
            <a:off x="4583832" y="1696086"/>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User</a:t>
            </a:r>
          </a:p>
          <a:p>
            <a:pPr algn="ctr"/>
            <a:r>
              <a:rPr lang="en-US" b="1" dirty="0">
                <a:latin typeface="Arial" pitchFamily="34" charset="0"/>
                <a:cs typeface="Arial" pitchFamily="34" charset="0"/>
              </a:rPr>
              <a:t>Application</a:t>
            </a:r>
            <a:endParaRPr lang="ru-RU" b="1" dirty="0">
              <a:latin typeface="Arial" pitchFamily="34" charset="0"/>
              <a:cs typeface="Arial" pitchFamily="34" charset="0"/>
            </a:endParaRPr>
          </a:p>
        </p:txBody>
      </p:sp>
      <p:pic>
        <p:nvPicPr>
          <p:cNvPr id="1026" name="Picture 2" descr="http://signal.ru/assets/components/phpthumbof/cache/kop.9f5f6cf553af93e6ca1f3c6389f8816a.jpg">
            <a:extLst>
              <a:ext uri="{FF2B5EF4-FFF2-40B4-BE49-F238E27FC236}">
                <a16:creationId xmlns:a16="http://schemas.microsoft.com/office/drawing/2014/main" id="{6BE5EAF6-1335-4A5C-BDC1-6621FAE78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34" y="5292167"/>
            <a:ext cx="1515507" cy="1515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ÐÐ°ÑÑÐ¸Ð½ÐºÐ¸ Ð¿Ð¾ Ð·Ð°Ð¿ÑÐ¾ÑÑ Ð¼ÑÐ»ÑÑÐ¸Ð¼ÐµÑÑ agilent">
            <a:extLst>
              <a:ext uri="{FF2B5EF4-FFF2-40B4-BE49-F238E27FC236}">
                <a16:creationId xmlns:a16="http://schemas.microsoft.com/office/drawing/2014/main" id="{D07D47C6-4553-439A-A07F-28503E85F3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7132" y="5517232"/>
            <a:ext cx="2444518" cy="11033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ÐÐ°ÑÑÐ¸Ð½ÐºÐ¸ Ð¿Ð¾ Ð·Ð°Ð¿ÑÐ¾ÑÑ visa vxi">
            <a:extLst>
              <a:ext uri="{FF2B5EF4-FFF2-40B4-BE49-F238E27FC236}">
                <a16:creationId xmlns:a16="http://schemas.microsoft.com/office/drawing/2014/main" id="{72FF36DF-AF4D-47C8-B63B-9C289F8F4E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7296" y="5559195"/>
            <a:ext cx="2598978" cy="106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64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C50F-9D8B-467E-950D-0594107DA5C9}"/>
              </a:ext>
            </a:extLst>
          </p:cNvPr>
          <p:cNvSpPr>
            <a:spLocks noGrp="1"/>
          </p:cNvSpPr>
          <p:nvPr>
            <p:ph type="title"/>
          </p:nvPr>
        </p:nvSpPr>
        <p:spPr>
          <a:xfrm>
            <a:off x="767408" y="707066"/>
            <a:ext cx="10363200" cy="792088"/>
          </a:xfrm>
        </p:spPr>
        <p:txBody>
          <a:bodyPr/>
          <a:lstStyle/>
          <a:p>
            <a:r>
              <a:rPr lang="ru-RU" dirty="0"/>
              <a:t>Предпосылки к появлению стандарта</a:t>
            </a:r>
          </a:p>
        </p:txBody>
      </p:sp>
      <p:pic>
        <p:nvPicPr>
          <p:cNvPr id="3" name="Picture 2">
            <a:extLst>
              <a:ext uri="{FF2B5EF4-FFF2-40B4-BE49-F238E27FC236}">
                <a16:creationId xmlns:a16="http://schemas.microsoft.com/office/drawing/2014/main" id="{1680E6F3-EE68-4309-97A8-B7679EA41ED6}"/>
              </a:ext>
            </a:extLst>
          </p:cNvPr>
          <p:cNvPicPr>
            <a:picLocks noChangeAspect="1"/>
          </p:cNvPicPr>
          <p:nvPr/>
        </p:nvPicPr>
        <p:blipFill>
          <a:blip r:embed="rId2"/>
          <a:stretch>
            <a:fillRect/>
          </a:stretch>
        </p:blipFill>
        <p:spPr>
          <a:xfrm>
            <a:off x="8256240" y="1844824"/>
            <a:ext cx="3830987" cy="3695340"/>
          </a:xfrm>
          <a:prstGeom prst="rect">
            <a:avLst/>
          </a:prstGeom>
        </p:spPr>
      </p:pic>
      <p:sp>
        <p:nvSpPr>
          <p:cNvPr id="4" name="Rectangle 3">
            <a:extLst>
              <a:ext uri="{FF2B5EF4-FFF2-40B4-BE49-F238E27FC236}">
                <a16:creationId xmlns:a16="http://schemas.microsoft.com/office/drawing/2014/main" id="{95D8BFFD-BD19-4CFA-A324-E9FB722A166F}"/>
              </a:ext>
            </a:extLst>
          </p:cNvPr>
          <p:cNvSpPr/>
          <p:nvPr/>
        </p:nvSpPr>
        <p:spPr>
          <a:xfrm>
            <a:off x="479376" y="1368735"/>
            <a:ext cx="7776864" cy="500983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ru-RU" sz="2400" dirty="0">
                <a:solidFill>
                  <a:schemeClr val="dk1"/>
                </a:solidFill>
                <a:latin typeface="Arial" pitchFamily="34" charset="0"/>
                <a:cs typeface="Arial" pitchFamily="34" charset="0"/>
              </a:rPr>
              <a:t>Взрывной рост запросов на беспроводной-</a:t>
            </a:r>
          </a:p>
          <a:p>
            <a:pPr algn="just">
              <a:lnSpc>
                <a:spcPct val="150000"/>
              </a:lnSpc>
            </a:pPr>
            <a:r>
              <a:rPr lang="ru-RU" sz="2400" dirty="0">
                <a:solidFill>
                  <a:schemeClr val="dk1"/>
                </a:solidFill>
                <a:latin typeface="Arial" pitchFamily="34" charset="0"/>
                <a:cs typeface="Arial" pitchFamily="34" charset="0"/>
              </a:rPr>
              <a:t>широкополосный доступ связанный с передачей </a:t>
            </a:r>
            <a:r>
              <a:rPr lang="en-US" sz="2400" b="1" dirty="0">
                <a:solidFill>
                  <a:schemeClr val="dk1"/>
                </a:solidFill>
                <a:latin typeface="Arial" pitchFamily="34" charset="0"/>
                <a:cs typeface="Arial" pitchFamily="34" charset="0"/>
              </a:rPr>
              <a:t>HD</a:t>
            </a:r>
            <a:r>
              <a:rPr lang="ru-RU" sz="2400" dirty="0">
                <a:solidFill>
                  <a:schemeClr val="dk1"/>
                </a:solidFill>
                <a:latin typeface="Arial" pitchFamily="34" charset="0"/>
                <a:cs typeface="Arial" pitchFamily="34" charset="0"/>
              </a:rPr>
              <a:t> и </a:t>
            </a:r>
            <a:r>
              <a:rPr lang="en-US" sz="2400" b="1" dirty="0">
                <a:solidFill>
                  <a:schemeClr val="dk1"/>
                </a:solidFill>
                <a:latin typeface="Arial" pitchFamily="34" charset="0"/>
                <a:cs typeface="Arial" pitchFamily="34" charset="0"/>
              </a:rPr>
              <a:t>4K</a:t>
            </a:r>
            <a:r>
              <a:rPr lang="en-US" sz="2400" dirty="0">
                <a:solidFill>
                  <a:schemeClr val="dk1"/>
                </a:solidFill>
                <a:latin typeface="Arial" pitchFamily="34" charset="0"/>
                <a:cs typeface="Arial" pitchFamily="34" charset="0"/>
              </a:rPr>
              <a:t> </a:t>
            </a:r>
            <a:r>
              <a:rPr lang="ru-RU" sz="2400" dirty="0">
                <a:solidFill>
                  <a:schemeClr val="dk1"/>
                </a:solidFill>
                <a:latin typeface="Arial" pitchFamily="34" charset="0"/>
                <a:cs typeface="Arial" pitchFamily="34" charset="0"/>
              </a:rPr>
              <a:t>видео и других </a:t>
            </a:r>
            <a:r>
              <a:rPr lang="ru-RU" sz="2400" b="1" dirty="0">
                <a:solidFill>
                  <a:schemeClr val="dk1"/>
                </a:solidFill>
                <a:latin typeface="Arial" pitchFamily="34" charset="0"/>
                <a:cs typeface="Arial" pitchFamily="34" charset="0"/>
              </a:rPr>
              <a:t>«</a:t>
            </a:r>
            <a:r>
              <a:rPr lang="en-US" sz="2400" b="1" dirty="0">
                <a:solidFill>
                  <a:schemeClr val="dk1"/>
                </a:solidFill>
                <a:latin typeface="Arial" pitchFamily="34" charset="0"/>
                <a:cs typeface="Arial" pitchFamily="34" charset="0"/>
              </a:rPr>
              <a:t>content-rich</a:t>
            </a:r>
            <a:r>
              <a:rPr lang="ru-RU" sz="2400" b="1" dirty="0">
                <a:solidFill>
                  <a:schemeClr val="dk1"/>
                </a:solidFill>
                <a:latin typeface="Arial" pitchFamily="34" charset="0"/>
                <a:cs typeface="Arial" pitchFamily="34" charset="0"/>
              </a:rPr>
              <a:t>»</a:t>
            </a:r>
            <a:r>
              <a:rPr lang="en-US" sz="2400" b="1" dirty="0">
                <a:solidFill>
                  <a:schemeClr val="dk1"/>
                </a:solidFill>
                <a:latin typeface="Arial" pitchFamily="34" charset="0"/>
                <a:cs typeface="Arial" pitchFamily="34" charset="0"/>
              </a:rPr>
              <a:t> </a:t>
            </a:r>
            <a:r>
              <a:rPr lang="ru-RU" sz="2400" dirty="0">
                <a:solidFill>
                  <a:schemeClr val="dk1"/>
                </a:solidFill>
                <a:latin typeface="Arial" pitchFamily="34" charset="0"/>
                <a:cs typeface="Arial" pitchFamily="34" charset="0"/>
              </a:rPr>
              <a:t>сервисов</a:t>
            </a:r>
          </a:p>
          <a:p>
            <a:pPr marL="342900" indent="-342900" algn="just">
              <a:lnSpc>
                <a:spcPct val="150000"/>
              </a:lnSpc>
              <a:buFont typeface="Arial" panose="020B0604020202020204" pitchFamily="34" charset="0"/>
              <a:buChar char="•"/>
            </a:pPr>
            <a:r>
              <a:rPr lang="ru-RU" sz="2400" dirty="0">
                <a:solidFill>
                  <a:schemeClr val="dk1"/>
                </a:solidFill>
                <a:latin typeface="Arial" pitchFamily="34" charset="0"/>
                <a:cs typeface="Arial" pitchFamily="34" charset="0"/>
              </a:rPr>
              <a:t>Интернет вещей (</a:t>
            </a:r>
            <a:r>
              <a:rPr lang="en-US" sz="2400" b="1" dirty="0">
                <a:solidFill>
                  <a:schemeClr val="dk1"/>
                </a:solidFill>
                <a:latin typeface="Arial" pitchFamily="34" charset="0"/>
                <a:cs typeface="Arial" pitchFamily="34" charset="0"/>
              </a:rPr>
              <a:t>IoT</a:t>
            </a:r>
            <a:r>
              <a:rPr lang="ru-RU" sz="2400" dirty="0">
                <a:solidFill>
                  <a:schemeClr val="dk1"/>
                </a:solidFill>
                <a:latin typeface="Arial" pitchFamily="34" charset="0"/>
                <a:cs typeface="Arial" pitchFamily="34" charset="0"/>
              </a:rPr>
              <a:t>)</a:t>
            </a:r>
            <a:r>
              <a:rPr lang="en-US" sz="2400" dirty="0">
                <a:solidFill>
                  <a:schemeClr val="dk1"/>
                </a:solidFill>
                <a:latin typeface="Arial" pitchFamily="34" charset="0"/>
                <a:cs typeface="Arial" pitchFamily="34" charset="0"/>
              </a:rPr>
              <a:t> – </a:t>
            </a:r>
            <a:r>
              <a:rPr lang="ru-RU" sz="2400" dirty="0">
                <a:solidFill>
                  <a:schemeClr val="dk1"/>
                </a:solidFill>
                <a:latin typeface="Arial" pitchFamily="34" charset="0"/>
                <a:cs typeface="Arial" pitchFamily="34" charset="0"/>
              </a:rPr>
              <a:t>возможность</a:t>
            </a:r>
          </a:p>
          <a:p>
            <a:pPr algn="just">
              <a:lnSpc>
                <a:spcPct val="150000"/>
              </a:lnSpc>
            </a:pPr>
            <a:r>
              <a:rPr lang="ru-RU" sz="2400" dirty="0">
                <a:solidFill>
                  <a:schemeClr val="dk1"/>
                </a:solidFill>
                <a:latin typeface="Arial" pitchFamily="34" charset="0"/>
                <a:cs typeface="Arial" pitchFamily="34" charset="0"/>
              </a:rPr>
              <a:t>поддержки большого количества устройств, не требующих высокоскоростного доступа, в одном секторе базовой станции</a:t>
            </a:r>
          </a:p>
          <a:p>
            <a:pPr marL="342900" indent="-342900" algn="just">
              <a:lnSpc>
                <a:spcPct val="150000"/>
              </a:lnSpc>
              <a:buFont typeface="Arial" panose="020B0604020202020204" pitchFamily="34" charset="0"/>
              <a:buChar char="•"/>
            </a:pPr>
            <a:r>
              <a:rPr lang="ru-RU" sz="2400" dirty="0">
                <a:solidFill>
                  <a:schemeClr val="dk1"/>
                </a:solidFill>
                <a:latin typeface="Arial" pitchFamily="34" charset="0"/>
                <a:cs typeface="Arial" pitchFamily="34" charset="0"/>
              </a:rPr>
              <a:t>Организация </a:t>
            </a:r>
            <a:r>
              <a:rPr lang="ru-RU" sz="2400" b="1" dirty="0">
                <a:solidFill>
                  <a:schemeClr val="dk1"/>
                </a:solidFill>
                <a:latin typeface="Arial" pitchFamily="34" charset="0"/>
                <a:cs typeface="Arial" pitchFamily="34" charset="0"/>
              </a:rPr>
              <a:t>высоконадежного</a:t>
            </a:r>
            <a:r>
              <a:rPr lang="ru-RU" sz="2400" dirty="0">
                <a:solidFill>
                  <a:schemeClr val="dk1"/>
                </a:solidFill>
                <a:latin typeface="Arial" pitchFamily="34" charset="0"/>
                <a:cs typeface="Arial" pitchFamily="34" charset="0"/>
              </a:rPr>
              <a:t> низкоскоростного доступа с минимальной задержкой</a:t>
            </a:r>
          </a:p>
        </p:txBody>
      </p:sp>
    </p:spTree>
    <p:extLst>
      <p:ext uri="{BB962C8B-B14F-4D97-AF65-F5344CB8AC3E}">
        <p14:creationId xmlns:p14="http://schemas.microsoft.com/office/powerpoint/2010/main" val="3784576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16081E6-802D-40C0-9C31-2E23E697D57F}"/>
              </a:ext>
            </a:extLst>
          </p:cNvPr>
          <p:cNvSpPr>
            <a:spLocks noGrp="1"/>
          </p:cNvSpPr>
          <p:nvPr>
            <p:ph type="title"/>
          </p:nvPr>
        </p:nvSpPr>
        <p:spPr>
          <a:xfrm>
            <a:off x="729216" y="692696"/>
            <a:ext cx="10363200" cy="720080"/>
          </a:xfrm>
        </p:spPr>
        <p:txBody>
          <a:bodyPr/>
          <a:lstStyle/>
          <a:p>
            <a:r>
              <a:rPr lang="en-US" dirty="0"/>
              <a:t>IVI - Interchangeable Virtual Instruments</a:t>
            </a:r>
          </a:p>
        </p:txBody>
      </p:sp>
      <p:pic>
        <p:nvPicPr>
          <p:cNvPr id="6" name="Picture 8" descr="ÐÐ°ÑÑÐ¸Ð½ÐºÐ¸ Ð¿Ð¾ Ð·Ð°Ð¿ÑÐ¾ÑÑ scope agilent mxo">
            <a:extLst>
              <a:ext uri="{FF2B5EF4-FFF2-40B4-BE49-F238E27FC236}">
                <a16:creationId xmlns:a16="http://schemas.microsoft.com/office/drawing/2014/main" id="{72212600-CD39-42E7-8C8F-75A39040A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37" y="1333374"/>
            <a:ext cx="2304256" cy="1728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5F20D3-FA37-4787-8355-75F18080DBF5}"/>
              </a:ext>
            </a:extLst>
          </p:cNvPr>
          <p:cNvSpPr/>
          <p:nvPr/>
        </p:nvSpPr>
        <p:spPr>
          <a:xfrm>
            <a:off x="3159321" y="1693414"/>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itchFamily="34" charset="0"/>
                <a:cs typeface="Arial" pitchFamily="34" charset="0"/>
              </a:rPr>
              <a:t>USB</a:t>
            </a:r>
            <a:endParaRPr lang="ru-RU" b="1" dirty="0">
              <a:latin typeface="Arial" pitchFamily="34" charset="0"/>
              <a:cs typeface="Arial" pitchFamily="34" charset="0"/>
            </a:endParaRPr>
          </a:p>
        </p:txBody>
      </p:sp>
      <p:sp>
        <p:nvSpPr>
          <p:cNvPr id="8" name="Rectangle 7">
            <a:extLst>
              <a:ext uri="{FF2B5EF4-FFF2-40B4-BE49-F238E27FC236}">
                <a16:creationId xmlns:a16="http://schemas.microsoft.com/office/drawing/2014/main" id="{51C88C5C-BEC8-467C-8BC0-D52CC0E6F63A}"/>
              </a:ext>
            </a:extLst>
          </p:cNvPr>
          <p:cNvSpPr/>
          <p:nvPr/>
        </p:nvSpPr>
        <p:spPr>
          <a:xfrm>
            <a:off x="6224176" y="1733115"/>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itchFamily="34" charset="0"/>
                <a:cs typeface="Arial" pitchFamily="34" charset="0"/>
              </a:rPr>
              <a:t>VISA </a:t>
            </a:r>
          </a:p>
        </p:txBody>
      </p:sp>
      <p:grpSp>
        <p:nvGrpSpPr>
          <p:cNvPr id="10" name="Group 9">
            <a:extLst>
              <a:ext uri="{FF2B5EF4-FFF2-40B4-BE49-F238E27FC236}">
                <a16:creationId xmlns:a16="http://schemas.microsoft.com/office/drawing/2014/main" id="{221E334B-6379-462B-A7FD-7D718788E7C1}"/>
              </a:ext>
            </a:extLst>
          </p:cNvPr>
          <p:cNvGrpSpPr/>
          <p:nvPr/>
        </p:nvGrpSpPr>
        <p:grpSpPr>
          <a:xfrm>
            <a:off x="4207015" y="3616414"/>
            <a:ext cx="4320480" cy="3096344"/>
            <a:chOff x="3503712" y="3068960"/>
            <a:chExt cx="4320480" cy="3096344"/>
          </a:xfrm>
        </p:grpSpPr>
        <p:sp>
          <p:nvSpPr>
            <p:cNvPr id="15" name="Rectangle: Rounded Corners 14">
              <a:extLst>
                <a:ext uri="{FF2B5EF4-FFF2-40B4-BE49-F238E27FC236}">
                  <a16:creationId xmlns:a16="http://schemas.microsoft.com/office/drawing/2014/main" id="{D5BCC3D8-58EF-414A-A038-353CCA497C67}"/>
                </a:ext>
              </a:extLst>
            </p:cNvPr>
            <p:cNvSpPr/>
            <p:nvPr/>
          </p:nvSpPr>
          <p:spPr>
            <a:xfrm>
              <a:off x="3503712" y="3068960"/>
              <a:ext cx="4320480" cy="3096344"/>
            </a:xfrm>
            <a:prstGeom prst="roundRect">
              <a:avLst>
                <a:gd name="adj" fmla="val 42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pic>
          <p:nvPicPr>
            <p:cNvPr id="5" name="Picture 4">
              <a:extLst>
                <a:ext uri="{FF2B5EF4-FFF2-40B4-BE49-F238E27FC236}">
                  <a16:creationId xmlns:a16="http://schemas.microsoft.com/office/drawing/2014/main" id="{4C732E4E-AE99-4534-BB82-65FC5578952B}"/>
                </a:ext>
              </a:extLst>
            </p:cNvPr>
            <p:cNvPicPr>
              <a:picLocks noChangeAspect="1"/>
            </p:cNvPicPr>
            <p:nvPr/>
          </p:nvPicPr>
          <p:blipFill>
            <a:blip r:embed="rId4"/>
            <a:stretch>
              <a:fillRect/>
            </a:stretch>
          </p:blipFill>
          <p:spPr>
            <a:xfrm>
              <a:off x="3569613" y="3140968"/>
              <a:ext cx="4188677" cy="2966468"/>
            </a:xfrm>
            <a:prstGeom prst="rect">
              <a:avLst/>
            </a:prstGeom>
          </p:spPr>
        </p:pic>
      </p:grpSp>
      <p:sp>
        <p:nvSpPr>
          <p:cNvPr id="11" name="Rectangle 10">
            <a:extLst>
              <a:ext uri="{FF2B5EF4-FFF2-40B4-BE49-F238E27FC236}">
                <a16:creationId xmlns:a16="http://schemas.microsoft.com/office/drawing/2014/main" id="{9257621C-F260-4C09-AADD-445D92192F51}"/>
              </a:ext>
            </a:extLst>
          </p:cNvPr>
          <p:cNvSpPr/>
          <p:nvPr/>
        </p:nvSpPr>
        <p:spPr>
          <a:xfrm>
            <a:off x="9353137" y="1693414"/>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itchFamily="34" charset="0"/>
                <a:cs typeface="Arial" pitchFamily="34" charset="0"/>
              </a:rPr>
              <a:t>IVI </a:t>
            </a:r>
          </a:p>
        </p:txBody>
      </p:sp>
      <p:sp>
        <p:nvSpPr>
          <p:cNvPr id="12" name="Rectangle 11">
            <a:extLst>
              <a:ext uri="{FF2B5EF4-FFF2-40B4-BE49-F238E27FC236}">
                <a16:creationId xmlns:a16="http://schemas.microsoft.com/office/drawing/2014/main" id="{F5C0CA5E-23B0-4C19-9C4A-85AF530753E6}"/>
              </a:ext>
            </a:extLst>
          </p:cNvPr>
          <p:cNvSpPr/>
          <p:nvPr/>
        </p:nvSpPr>
        <p:spPr>
          <a:xfrm>
            <a:off x="9353137" y="3311973"/>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itchFamily="34" charset="0"/>
                <a:cs typeface="Arial" pitchFamily="34" charset="0"/>
              </a:rPr>
              <a:t>Instrument DRIVER </a:t>
            </a:r>
          </a:p>
        </p:txBody>
      </p:sp>
      <p:sp>
        <p:nvSpPr>
          <p:cNvPr id="9" name="Rectangle 8">
            <a:extLst>
              <a:ext uri="{FF2B5EF4-FFF2-40B4-BE49-F238E27FC236}">
                <a16:creationId xmlns:a16="http://schemas.microsoft.com/office/drawing/2014/main" id="{80A27F48-503B-436E-8E2B-280248DE54A7}"/>
              </a:ext>
            </a:extLst>
          </p:cNvPr>
          <p:cNvSpPr/>
          <p:nvPr/>
        </p:nvSpPr>
        <p:spPr>
          <a:xfrm>
            <a:off x="10056440" y="4320085"/>
            <a:ext cx="1263487" cy="1200329"/>
          </a:xfrm>
          <a:prstGeom prst="rect">
            <a:avLst/>
          </a:prstGeom>
        </p:spPr>
        <p:txBody>
          <a:bodyPr wrap="none">
            <a:spAutoFit/>
          </a:bodyPr>
          <a:lstStyle/>
          <a:p>
            <a:r>
              <a:rPr lang="en-US" dirty="0">
                <a:solidFill>
                  <a:srgbClr val="000000"/>
                </a:solidFill>
                <a:latin typeface="myriad-pro"/>
              </a:rPr>
              <a:t>Scan(…)</a:t>
            </a:r>
          </a:p>
          <a:p>
            <a:r>
              <a:rPr lang="en-US" dirty="0">
                <a:solidFill>
                  <a:srgbClr val="000000"/>
                </a:solidFill>
                <a:latin typeface="myriad-pro"/>
              </a:rPr>
              <a:t>Connect(…)</a:t>
            </a:r>
          </a:p>
          <a:p>
            <a:r>
              <a:rPr lang="en-US" dirty="0">
                <a:solidFill>
                  <a:srgbClr val="000000"/>
                </a:solidFill>
                <a:latin typeface="myriad-pro"/>
              </a:rPr>
              <a:t>Acquire(…)</a:t>
            </a:r>
          </a:p>
          <a:p>
            <a:r>
              <a:rPr lang="en-US" dirty="0">
                <a:solidFill>
                  <a:srgbClr val="000000"/>
                </a:solidFill>
                <a:latin typeface="myriad-pro"/>
              </a:rPr>
              <a:t>Set(…)</a:t>
            </a:r>
            <a:endParaRPr lang="ru-RU" dirty="0"/>
          </a:p>
        </p:txBody>
      </p:sp>
      <p:sp>
        <p:nvSpPr>
          <p:cNvPr id="14" name="Rectangle 13">
            <a:extLst>
              <a:ext uri="{FF2B5EF4-FFF2-40B4-BE49-F238E27FC236}">
                <a16:creationId xmlns:a16="http://schemas.microsoft.com/office/drawing/2014/main" id="{76CAA0F3-1BCF-4C6E-B450-7B7F3C8118B4}"/>
              </a:ext>
            </a:extLst>
          </p:cNvPr>
          <p:cNvSpPr/>
          <p:nvPr/>
        </p:nvSpPr>
        <p:spPr>
          <a:xfrm>
            <a:off x="9353137" y="5661248"/>
            <a:ext cx="230425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itchFamily="34" charset="0"/>
                <a:cs typeface="Arial" pitchFamily="34" charset="0"/>
              </a:rPr>
              <a:t>Application</a:t>
            </a:r>
          </a:p>
        </p:txBody>
      </p:sp>
      <p:cxnSp>
        <p:nvCxnSpPr>
          <p:cNvPr id="16" name="Straight Arrow Connector 15">
            <a:extLst>
              <a:ext uri="{FF2B5EF4-FFF2-40B4-BE49-F238E27FC236}">
                <a16:creationId xmlns:a16="http://schemas.microsoft.com/office/drawing/2014/main" id="{E351EFC9-F40E-47BD-B4CA-8933FE28A679}"/>
              </a:ext>
            </a:extLst>
          </p:cNvPr>
          <p:cNvCxnSpPr>
            <a:stCxn id="6" idx="3"/>
          </p:cNvCxnSpPr>
          <p:nvPr/>
        </p:nvCxnSpPr>
        <p:spPr>
          <a:xfrm>
            <a:off x="2560593" y="2197470"/>
            <a:ext cx="50405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2E7F756E-BCC4-492D-9B5A-EB1515CB789A}"/>
              </a:ext>
            </a:extLst>
          </p:cNvPr>
          <p:cNvCxnSpPr/>
          <p:nvPr/>
        </p:nvCxnSpPr>
        <p:spPr>
          <a:xfrm>
            <a:off x="5591944" y="2199908"/>
            <a:ext cx="50405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946E296E-945F-44E7-B6AF-AA29B8D9858E}"/>
              </a:ext>
            </a:extLst>
          </p:cNvPr>
          <p:cNvCxnSpPr/>
          <p:nvPr/>
        </p:nvCxnSpPr>
        <p:spPr>
          <a:xfrm>
            <a:off x="8688288" y="2237171"/>
            <a:ext cx="50405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7A00015A-DB24-449E-917F-E40D94F9FB18}"/>
              </a:ext>
            </a:extLst>
          </p:cNvPr>
          <p:cNvCxnSpPr>
            <a:cxnSpLocks/>
          </p:cNvCxnSpPr>
          <p:nvPr/>
        </p:nvCxnSpPr>
        <p:spPr>
          <a:xfrm>
            <a:off x="10490014" y="2741227"/>
            <a:ext cx="0" cy="35264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3A985B89-D5B9-40F2-B6FD-DA7E927A98EA}"/>
              </a:ext>
            </a:extLst>
          </p:cNvPr>
          <p:cNvCxnSpPr>
            <a:cxnSpLocks/>
          </p:cNvCxnSpPr>
          <p:nvPr/>
        </p:nvCxnSpPr>
        <p:spPr>
          <a:xfrm>
            <a:off x="9696400" y="4440294"/>
            <a:ext cx="0" cy="108012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FC77D5C4-DEAC-45EA-8CB1-E48A17B4CB2D}"/>
              </a:ext>
            </a:extLst>
          </p:cNvPr>
          <p:cNvCxnSpPr>
            <a:cxnSpLocks/>
          </p:cNvCxnSpPr>
          <p:nvPr/>
        </p:nvCxnSpPr>
        <p:spPr>
          <a:xfrm>
            <a:off x="7248128" y="2864354"/>
            <a:ext cx="0" cy="6366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DE9283B2-09AE-4C0E-BF67-D40FCB10717D}"/>
              </a:ext>
            </a:extLst>
          </p:cNvPr>
          <p:cNvCxnSpPr/>
          <p:nvPr/>
        </p:nvCxnSpPr>
        <p:spPr>
          <a:xfrm>
            <a:off x="8688288" y="6155432"/>
            <a:ext cx="50405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9189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14701-7E3E-4FD4-BDA5-2341875FB4D0}"/>
              </a:ext>
            </a:extLst>
          </p:cNvPr>
          <p:cNvSpPr>
            <a:spLocks noGrp="1"/>
          </p:cNvSpPr>
          <p:nvPr>
            <p:ph type="title"/>
          </p:nvPr>
        </p:nvSpPr>
        <p:spPr>
          <a:xfrm>
            <a:off x="767408" y="692696"/>
            <a:ext cx="10363200" cy="720080"/>
          </a:xfrm>
        </p:spPr>
        <p:txBody>
          <a:bodyPr/>
          <a:lstStyle/>
          <a:p>
            <a:r>
              <a:rPr lang="ru-RU" dirty="0"/>
              <a:t>Интеграция с </a:t>
            </a:r>
            <a:r>
              <a:rPr lang="en-US" dirty="0"/>
              <a:t>MATLAB</a:t>
            </a:r>
          </a:p>
        </p:txBody>
      </p:sp>
      <p:sp>
        <p:nvSpPr>
          <p:cNvPr id="3" name="Rectangle 2">
            <a:extLst>
              <a:ext uri="{FF2B5EF4-FFF2-40B4-BE49-F238E27FC236}">
                <a16:creationId xmlns:a16="http://schemas.microsoft.com/office/drawing/2014/main" id="{24A81F19-5A6F-46ED-AF2A-00AC3F313797}"/>
              </a:ext>
            </a:extLst>
          </p:cNvPr>
          <p:cNvSpPr/>
          <p:nvPr/>
        </p:nvSpPr>
        <p:spPr>
          <a:xfrm>
            <a:off x="701352" y="1196752"/>
            <a:ext cx="10723240" cy="5293757"/>
          </a:xfrm>
          <a:prstGeom prst="rect">
            <a:avLst/>
          </a:prstGeom>
        </p:spPr>
        <p:txBody>
          <a:bodyPr wrap="square">
            <a:spAutoFit/>
          </a:bodyPr>
          <a:lstStyle/>
          <a:p>
            <a:pPr marL="514350" indent="-514350">
              <a:lnSpc>
                <a:spcPct val="150000"/>
              </a:lnSpc>
              <a:buAutoNum type="arabicPeriod"/>
            </a:pPr>
            <a:r>
              <a:rPr lang="ru-RU" sz="3200" dirty="0">
                <a:solidFill>
                  <a:srgbClr val="000000"/>
                </a:solidFill>
                <a:latin typeface="myriad-pro"/>
              </a:rPr>
              <a:t>Установить </a:t>
            </a:r>
            <a:r>
              <a:rPr lang="en-US" sz="3200" dirty="0">
                <a:solidFill>
                  <a:srgbClr val="000000"/>
                </a:solidFill>
                <a:latin typeface="myriad-pro"/>
              </a:rPr>
              <a:t>NI VISA</a:t>
            </a:r>
          </a:p>
          <a:p>
            <a:pPr marL="514350" indent="-514350">
              <a:lnSpc>
                <a:spcPct val="150000"/>
              </a:lnSpc>
              <a:buAutoNum type="arabicPeriod"/>
            </a:pPr>
            <a:r>
              <a:rPr lang="ru-RU" sz="3200" dirty="0">
                <a:solidFill>
                  <a:srgbClr val="000000"/>
                </a:solidFill>
                <a:latin typeface="myriad-pro"/>
              </a:rPr>
              <a:t>Установить </a:t>
            </a:r>
            <a:r>
              <a:rPr lang="en-US" sz="3200" dirty="0">
                <a:solidFill>
                  <a:srgbClr val="000000"/>
                </a:solidFill>
                <a:latin typeface="myriad-pro"/>
              </a:rPr>
              <a:t>IVI </a:t>
            </a:r>
            <a:r>
              <a:rPr lang="ru-RU" sz="3200" dirty="0">
                <a:solidFill>
                  <a:srgbClr val="000000"/>
                </a:solidFill>
                <a:latin typeface="myriad-pro"/>
              </a:rPr>
              <a:t>драйвер для серии приборов</a:t>
            </a:r>
          </a:p>
          <a:p>
            <a:r>
              <a:rPr lang="ru-RU" sz="1600" dirty="0">
                <a:solidFill>
                  <a:srgbClr val="000000"/>
                </a:solidFill>
                <a:latin typeface="myriad-pro"/>
              </a:rPr>
              <a:t>			(</a:t>
            </a:r>
            <a:r>
              <a:rPr lang="it-IT" sz="1600" dirty="0">
                <a:solidFill>
                  <a:srgbClr val="000000"/>
                </a:solidFill>
                <a:latin typeface="myriad-pro"/>
              </a:rPr>
              <a:t>driver_ivi_matlab_AgInfiniiVision_2_3_9_0_x64.msi</a:t>
            </a:r>
            <a:r>
              <a:rPr lang="ru-RU" sz="1600" dirty="0">
                <a:solidFill>
                  <a:srgbClr val="000000"/>
                </a:solidFill>
                <a:latin typeface="myriad-pro"/>
              </a:rPr>
              <a:t>)</a:t>
            </a:r>
          </a:p>
          <a:p>
            <a:endParaRPr lang="ru-RU" sz="1600" dirty="0">
              <a:solidFill>
                <a:srgbClr val="000000"/>
              </a:solidFill>
              <a:latin typeface="myriad-pro"/>
            </a:endParaRPr>
          </a:p>
          <a:p>
            <a:r>
              <a:rPr lang="ru-RU" sz="3200" dirty="0">
                <a:solidFill>
                  <a:srgbClr val="000000"/>
                </a:solidFill>
                <a:latin typeface="myriad-pro"/>
              </a:rPr>
              <a:t>3. Установить пакет поддержки в </a:t>
            </a:r>
            <a:r>
              <a:rPr lang="en-US" sz="3200" dirty="0">
                <a:solidFill>
                  <a:srgbClr val="000000"/>
                </a:solidFill>
                <a:latin typeface="myriad-pro"/>
              </a:rPr>
              <a:t>MATLAB</a:t>
            </a:r>
          </a:p>
          <a:p>
            <a:endParaRPr lang="en-US" sz="3200" dirty="0">
              <a:solidFill>
                <a:srgbClr val="000000"/>
              </a:solidFill>
              <a:latin typeface="myriad-pro"/>
            </a:endParaRPr>
          </a:p>
          <a:p>
            <a:r>
              <a:rPr lang="en-US" sz="3200" dirty="0">
                <a:solidFill>
                  <a:srgbClr val="000000"/>
                </a:solidFill>
                <a:latin typeface="myriad-pro"/>
              </a:rPr>
              <a:t>4. </a:t>
            </a:r>
            <a:r>
              <a:rPr lang="ru-RU" sz="3200" dirty="0">
                <a:solidFill>
                  <a:srgbClr val="000000"/>
                </a:solidFill>
                <a:latin typeface="myriad-pro"/>
              </a:rPr>
              <a:t>Скомпилировать обертку на языке </a:t>
            </a:r>
            <a:r>
              <a:rPr lang="en-US" sz="3200" dirty="0">
                <a:solidFill>
                  <a:srgbClr val="000000"/>
                </a:solidFill>
                <a:latin typeface="myriad-pro"/>
              </a:rPr>
              <a:t>MATLAB</a:t>
            </a:r>
            <a:r>
              <a:rPr lang="ru-RU" sz="3200" dirty="0">
                <a:solidFill>
                  <a:srgbClr val="000000"/>
                </a:solidFill>
                <a:latin typeface="myriad-pro"/>
              </a:rPr>
              <a:t> для </a:t>
            </a:r>
            <a:r>
              <a:rPr lang="en-US" sz="3200" dirty="0">
                <a:solidFill>
                  <a:srgbClr val="000000"/>
                </a:solidFill>
                <a:latin typeface="myriad-pro"/>
              </a:rPr>
              <a:t>C </a:t>
            </a:r>
            <a:r>
              <a:rPr lang="ru-RU" sz="3200" dirty="0">
                <a:solidFill>
                  <a:srgbClr val="000000"/>
                </a:solidFill>
                <a:latin typeface="myriad-pro"/>
              </a:rPr>
              <a:t>драйвера</a:t>
            </a:r>
          </a:p>
          <a:p>
            <a:endParaRPr lang="ru-RU" sz="3200" dirty="0">
              <a:solidFill>
                <a:srgbClr val="000000"/>
              </a:solidFill>
              <a:latin typeface="myriad-pro"/>
            </a:endParaRPr>
          </a:p>
          <a:p>
            <a:r>
              <a:rPr lang="en-US" sz="3200" dirty="0">
                <a:solidFill>
                  <a:srgbClr val="000000"/>
                </a:solidFill>
                <a:latin typeface="myriad-pro"/>
              </a:rPr>
              <a:t>5</a:t>
            </a:r>
            <a:r>
              <a:rPr lang="ru-RU" sz="3200" dirty="0">
                <a:solidFill>
                  <a:srgbClr val="000000"/>
                </a:solidFill>
                <a:latin typeface="myriad-pro"/>
              </a:rPr>
              <a:t>. Начать работу с прибором</a:t>
            </a:r>
            <a:endParaRPr lang="en-US" sz="3200" dirty="0">
              <a:solidFill>
                <a:srgbClr val="000000"/>
              </a:solidFill>
              <a:latin typeface="myriad-pro"/>
            </a:endParaRPr>
          </a:p>
          <a:p>
            <a:pPr marL="285750" indent="-285750">
              <a:buFont typeface="Arial" panose="020B0604020202020204" pitchFamily="34" charset="0"/>
              <a:buChar char="•"/>
            </a:pPr>
            <a:endParaRPr lang="ru-RU" i="1" dirty="0">
              <a:solidFill>
                <a:srgbClr val="000000"/>
              </a:solidFill>
              <a:latin typeface="myriad-pro"/>
            </a:endParaRPr>
          </a:p>
        </p:txBody>
      </p:sp>
    </p:spTree>
    <p:extLst>
      <p:ext uri="{BB962C8B-B14F-4D97-AF65-F5344CB8AC3E}">
        <p14:creationId xmlns:p14="http://schemas.microsoft.com/office/powerpoint/2010/main" val="257300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F0160B8-01A9-462B-AF41-7D5C64595C21}"/>
              </a:ext>
            </a:extLst>
          </p:cNvPr>
          <p:cNvGrpSpPr/>
          <p:nvPr/>
        </p:nvGrpSpPr>
        <p:grpSpPr>
          <a:xfrm>
            <a:off x="1631504" y="836712"/>
            <a:ext cx="9649072" cy="5686587"/>
            <a:chOff x="1271464" y="982773"/>
            <a:chExt cx="9649072" cy="5686587"/>
          </a:xfrm>
        </p:grpSpPr>
        <p:sp>
          <p:nvSpPr>
            <p:cNvPr id="8" name="Rectangle 7">
              <a:extLst>
                <a:ext uri="{FF2B5EF4-FFF2-40B4-BE49-F238E27FC236}">
                  <a16:creationId xmlns:a16="http://schemas.microsoft.com/office/drawing/2014/main" id="{F466E1CB-AA15-41B7-92A9-662AA5285197}"/>
                </a:ext>
              </a:extLst>
            </p:cNvPr>
            <p:cNvSpPr/>
            <p:nvPr/>
          </p:nvSpPr>
          <p:spPr>
            <a:xfrm>
              <a:off x="1271464" y="3501008"/>
              <a:ext cx="5904656" cy="31683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pic>
          <p:nvPicPr>
            <p:cNvPr id="4" name="Picture 3">
              <a:extLst>
                <a:ext uri="{FF2B5EF4-FFF2-40B4-BE49-F238E27FC236}">
                  <a16:creationId xmlns:a16="http://schemas.microsoft.com/office/drawing/2014/main" id="{E01A41FD-60CA-4FF3-9624-5ECFC7D64C48}"/>
                </a:ext>
              </a:extLst>
            </p:cNvPr>
            <p:cNvPicPr>
              <a:picLocks noChangeAspect="1"/>
            </p:cNvPicPr>
            <p:nvPr/>
          </p:nvPicPr>
          <p:blipFill>
            <a:blip r:embed="rId2"/>
            <a:stretch>
              <a:fillRect/>
            </a:stretch>
          </p:blipFill>
          <p:spPr>
            <a:xfrm>
              <a:off x="1343472" y="3573016"/>
              <a:ext cx="5717725" cy="3022290"/>
            </a:xfrm>
            <a:prstGeom prst="rect">
              <a:avLst/>
            </a:prstGeom>
          </p:spPr>
        </p:pic>
        <p:sp>
          <p:nvSpPr>
            <p:cNvPr id="7" name="Rectangle 6">
              <a:extLst>
                <a:ext uri="{FF2B5EF4-FFF2-40B4-BE49-F238E27FC236}">
                  <a16:creationId xmlns:a16="http://schemas.microsoft.com/office/drawing/2014/main" id="{66FB747F-3C5E-46F5-9A58-FCB09C3766D5}"/>
                </a:ext>
              </a:extLst>
            </p:cNvPr>
            <p:cNvSpPr/>
            <p:nvPr/>
          </p:nvSpPr>
          <p:spPr>
            <a:xfrm>
              <a:off x="6095999" y="982773"/>
              <a:ext cx="4824537" cy="3022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pic>
          <p:nvPicPr>
            <p:cNvPr id="6" name="Picture 5">
              <a:extLst>
                <a:ext uri="{FF2B5EF4-FFF2-40B4-BE49-F238E27FC236}">
                  <a16:creationId xmlns:a16="http://schemas.microsoft.com/office/drawing/2014/main" id="{3C2C6D09-6241-4A8E-8694-C1924D689BC1}"/>
                </a:ext>
              </a:extLst>
            </p:cNvPr>
            <p:cNvPicPr>
              <a:picLocks noChangeAspect="1"/>
            </p:cNvPicPr>
            <p:nvPr/>
          </p:nvPicPr>
          <p:blipFill>
            <a:blip r:embed="rId3"/>
            <a:stretch>
              <a:fillRect/>
            </a:stretch>
          </p:blipFill>
          <p:spPr>
            <a:xfrm>
              <a:off x="6156365" y="1051172"/>
              <a:ext cx="4722209" cy="2890738"/>
            </a:xfrm>
            <a:prstGeom prst="rect">
              <a:avLst/>
            </a:prstGeom>
          </p:spPr>
        </p:pic>
      </p:grpSp>
      <p:sp>
        <p:nvSpPr>
          <p:cNvPr id="10" name="Rectangle 9">
            <a:extLst>
              <a:ext uri="{FF2B5EF4-FFF2-40B4-BE49-F238E27FC236}">
                <a16:creationId xmlns:a16="http://schemas.microsoft.com/office/drawing/2014/main" id="{419A6C49-B170-4C22-A618-96F77D9FACDD}"/>
              </a:ext>
            </a:extLst>
          </p:cNvPr>
          <p:cNvSpPr/>
          <p:nvPr/>
        </p:nvSpPr>
        <p:spPr>
          <a:xfrm>
            <a:off x="335360" y="1124744"/>
            <a:ext cx="5904656" cy="1569660"/>
          </a:xfrm>
          <a:prstGeom prst="rect">
            <a:avLst/>
          </a:prstGeom>
        </p:spPr>
        <p:txBody>
          <a:bodyPr wrap="square">
            <a:spAutoFit/>
          </a:bodyPr>
          <a:lstStyle/>
          <a:p>
            <a:pPr algn="ctr"/>
            <a:r>
              <a:rPr lang="ru-RU" sz="3200" dirty="0">
                <a:solidFill>
                  <a:schemeClr val="tx2"/>
                </a:solidFill>
                <a:latin typeface="Helvetica" panose="020B0604020202020204" pitchFamily="34" charset="0"/>
                <a:ea typeface="+mj-ea"/>
                <a:cs typeface="Helvetica" panose="020B0604020202020204" pitchFamily="34" charset="0"/>
              </a:rPr>
              <a:t>Создание виртуального прибора при помощи </a:t>
            </a:r>
            <a:r>
              <a:rPr lang="en-US" sz="3200" dirty="0">
                <a:solidFill>
                  <a:schemeClr val="tx2"/>
                </a:solidFill>
                <a:latin typeface="Helvetica" panose="020B0604020202020204" pitchFamily="34" charset="0"/>
                <a:ea typeface="+mj-ea"/>
                <a:cs typeface="Helvetica" panose="020B0604020202020204" pitchFamily="34" charset="0"/>
              </a:rPr>
              <a:t>Instruments Control Toolbox</a:t>
            </a:r>
            <a:endParaRPr lang="ru-RU" dirty="0"/>
          </a:p>
        </p:txBody>
      </p:sp>
      <p:sp>
        <p:nvSpPr>
          <p:cNvPr id="11" name="Rectangle 10">
            <a:extLst>
              <a:ext uri="{FF2B5EF4-FFF2-40B4-BE49-F238E27FC236}">
                <a16:creationId xmlns:a16="http://schemas.microsoft.com/office/drawing/2014/main" id="{21DB02D2-822D-4A48-BD80-9D5BD0C1CBD9}"/>
              </a:ext>
            </a:extLst>
          </p:cNvPr>
          <p:cNvSpPr/>
          <p:nvPr/>
        </p:nvSpPr>
        <p:spPr>
          <a:xfrm>
            <a:off x="7343579" y="4539024"/>
            <a:ext cx="4896544" cy="1077218"/>
          </a:xfrm>
          <a:prstGeom prst="rect">
            <a:avLst/>
          </a:prstGeom>
        </p:spPr>
        <p:txBody>
          <a:bodyPr wrap="square">
            <a:spAutoFit/>
          </a:bodyPr>
          <a:lstStyle/>
          <a:p>
            <a:pPr algn="ctr"/>
            <a:r>
              <a:rPr lang="ru-RU" sz="3200" dirty="0">
                <a:solidFill>
                  <a:schemeClr val="tx2"/>
                </a:solidFill>
                <a:latin typeface="Helvetica" panose="020B0604020202020204" pitchFamily="34" charset="0"/>
                <a:ea typeface="+mj-ea"/>
                <a:cs typeface="Helvetica" panose="020B0604020202020204" pitchFamily="34" charset="0"/>
              </a:rPr>
              <a:t>Тестирование методов созданного класса</a:t>
            </a:r>
            <a:endParaRPr lang="ru-RU" dirty="0"/>
          </a:p>
        </p:txBody>
      </p:sp>
    </p:spTree>
    <p:extLst>
      <p:ext uri="{BB962C8B-B14F-4D97-AF65-F5344CB8AC3E}">
        <p14:creationId xmlns:p14="http://schemas.microsoft.com/office/powerpoint/2010/main" val="1959905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9EF5-D8FA-4FD5-BDF2-134777AF2BD7}"/>
              </a:ext>
            </a:extLst>
          </p:cNvPr>
          <p:cNvSpPr>
            <a:spLocks noGrp="1"/>
          </p:cNvSpPr>
          <p:nvPr>
            <p:ph type="title"/>
          </p:nvPr>
        </p:nvSpPr>
        <p:spPr/>
        <p:txBody>
          <a:bodyPr/>
          <a:lstStyle/>
          <a:p>
            <a:r>
              <a:rPr lang="en-US" dirty="0"/>
              <a:t>MATLAB on the edge</a:t>
            </a:r>
            <a:endParaRPr lang="ru-RU" dirty="0"/>
          </a:p>
        </p:txBody>
      </p:sp>
      <p:sp>
        <p:nvSpPr>
          <p:cNvPr id="4" name="Rectangle 3">
            <a:extLst>
              <a:ext uri="{FF2B5EF4-FFF2-40B4-BE49-F238E27FC236}">
                <a16:creationId xmlns:a16="http://schemas.microsoft.com/office/drawing/2014/main" id="{8DFCF366-8D8E-4BE7-A659-C8781DBD62FF}"/>
              </a:ext>
            </a:extLst>
          </p:cNvPr>
          <p:cNvSpPr/>
          <p:nvPr/>
        </p:nvSpPr>
        <p:spPr>
          <a:xfrm>
            <a:off x="609601" y="1628800"/>
            <a:ext cx="5429692" cy="369332"/>
          </a:xfrm>
          <a:prstGeom prst="rect">
            <a:avLst/>
          </a:prstGeom>
        </p:spPr>
        <p:txBody>
          <a:bodyPr wrap="none">
            <a:spAutoFit/>
          </a:bodyPr>
          <a:lstStyle/>
          <a:p>
            <a:r>
              <a:rPr lang="en-US" dirty="0"/>
              <a:t>Model-Based Design for 5G Development at Nokia </a:t>
            </a:r>
            <a:endParaRPr lang="ru-RU" dirty="0"/>
          </a:p>
        </p:txBody>
      </p:sp>
      <p:pic>
        <p:nvPicPr>
          <p:cNvPr id="5" name="Picture 4">
            <a:extLst>
              <a:ext uri="{FF2B5EF4-FFF2-40B4-BE49-F238E27FC236}">
                <a16:creationId xmlns:a16="http://schemas.microsoft.com/office/drawing/2014/main" id="{178FA32A-F7CF-43D4-A148-800B069B4D95}"/>
              </a:ext>
            </a:extLst>
          </p:cNvPr>
          <p:cNvPicPr>
            <a:picLocks noChangeAspect="1"/>
          </p:cNvPicPr>
          <p:nvPr/>
        </p:nvPicPr>
        <p:blipFill>
          <a:blip r:embed="rId2"/>
          <a:stretch>
            <a:fillRect/>
          </a:stretch>
        </p:blipFill>
        <p:spPr>
          <a:xfrm>
            <a:off x="609601" y="2147736"/>
            <a:ext cx="10391557" cy="4494420"/>
          </a:xfrm>
          <a:prstGeom prst="rect">
            <a:avLst/>
          </a:prstGeom>
        </p:spPr>
      </p:pic>
      <p:pic>
        <p:nvPicPr>
          <p:cNvPr id="7170" name="Picture 2" descr="ÐÐ°ÑÑÐ¸Ð½ÐºÐ¸ Ð¿Ð¾ Ð·Ð°Ð¿ÑÐ¾ÑÑ nokia logo">
            <a:extLst>
              <a:ext uri="{FF2B5EF4-FFF2-40B4-BE49-F238E27FC236}">
                <a16:creationId xmlns:a16="http://schemas.microsoft.com/office/drawing/2014/main" id="{D12EE96B-DBEF-45BC-AB39-105438F07F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0216" y="794490"/>
            <a:ext cx="1860708" cy="131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86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ÐÐ°ÑÑÐ¸Ð½ÐºÐ¸ Ð¿Ð¾ Ð·Ð°Ð¿ÑÐ¾ÑÑ qualcomm logo">
            <a:extLst>
              <a:ext uri="{FF2B5EF4-FFF2-40B4-BE49-F238E27FC236}">
                <a16:creationId xmlns:a16="http://schemas.microsoft.com/office/drawing/2014/main" id="{9E0A09E4-9E29-4AE9-A915-DCB6756C4C9F}"/>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3121" y="3689451"/>
            <a:ext cx="3235731" cy="2426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BC9AAA-E0C2-4612-8821-ABAD2215BAE6}"/>
              </a:ext>
            </a:extLst>
          </p:cNvPr>
          <p:cNvSpPr>
            <a:spLocks noGrp="1"/>
          </p:cNvSpPr>
          <p:nvPr>
            <p:ph type="title"/>
          </p:nvPr>
        </p:nvSpPr>
        <p:spPr>
          <a:xfrm>
            <a:off x="609601" y="762000"/>
            <a:ext cx="10769600" cy="762000"/>
          </a:xfrm>
        </p:spPr>
        <p:txBody>
          <a:bodyPr/>
          <a:lstStyle/>
          <a:p>
            <a:r>
              <a:rPr lang="en-US" dirty="0"/>
              <a:t>MATLAB on the edge</a:t>
            </a:r>
            <a:endParaRPr lang="ru-RU" dirty="0"/>
          </a:p>
        </p:txBody>
      </p:sp>
      <p:pic>
        <p:nvPicPr>
          <p:cNvPr id="5" name="Picture 4">
            <a:extLst>
              <a:ext uri="{FF2B5EF4-FFF2-40B4-BE49-F238E27FC236}">
                <a16:creationId xmlns:a16="http://schemas.microsoft.com/office/drawing/2014/main" id="{91CC5DAD-61A0-4AED-A1DA-C3CC7AA0E6BA}"/>
              </a:ext>
            </a:extLst>
          </p:cNvPr>
          <p:cNvPicPr>
            <a:picLocks noChangeAspect="1"/>
          </p:cNvPicPr>
          <p:nvPr/>
        </p:nvPicPr>
        <p:blipFill>
          <a:blip r:embed="rId3"/>
          <a:stretch>
            <a:fillRect/>
          </a:stretch>
        </p:blipFill>
        <p:spPr>
          <a:xfrm>
            <a:off x="2354003" y="3220642"/>
            <a:ext cx="9044918" cy="3621501"/>
          </a:xfrm>
          <a:prstGeom prst="rect">
            <a:avLst/>
          </a:prstGeom>
        </p:spPr>
      </p:pic>
      <p:sp>
        <p:nvSpPr>
          <p:cNvPr id="6" name="Rectangle 5">
            <a:extLst>
              <a:ext uri="{FF2B5EF4-FFF2-40B4-BE49-F238E27FC236}">
                <a16:creationId xmlns:a16="http://schemas.microsoft.com/office/drawing/2014/main" id="{A007FC52-1903-402C-81F4-B435A11E75DE}"/>
              </a:ext>
            </a:extLst>
          </p:cNvPr>
          <p:cNvSpPr/>
          <p:nvPr/>
        </p:nvSpPr>
        <p:spPr>
          <a:xfrm>
            <a:off x="609601" y="1425870"/>
            <a:ext cx="6096000" cy="646331"/>
          </a:xfrm>
          <a:prstGeom prst="rect">
            <a:avLst/>
          </a:prstGeom>
        </p:spPr>
        <p:txBody>
          <a:bodyPr>
            <a:spAutoFit/>
          </a:bodyPr>
          <a:lstStyle/>
          <a:p>
            <a:r>
              <a:rPr lang="en-US" dirty="0"/>
              <a:t>Using MATLAB to Develop 5G RF Front-End Components and Algorithms</a:t>
            </a:r>
            <a:endParaRPr lang="ru-RU" dirty="0"/>
          </a:p>
        </p:txBody>
      </p:sp>
      <p:sp>
        <p:nvSpPr>
          <p:cNvPr id="7" name="Rectangle 6">
            <a:extLst>
              <a:ext uri="{FF2B5EF4-FFF2-40B4-BE49-F238E27FC236}">
                <a16:creationId xmlns:a16="http://schemas.microsoft.com/office/drawing/2014/main" id="{0F687431-3D37-4801-848E-35CF5044ACFA}"/>
              </a:ext>
            </a:extLst>
          </p:cNvPr>
          <p:cNvSpPr/>
          <p:nvPr/>
        </p:nvSpPr>
        <p:spPr>
          <a:xfrm>
            <a:off x="615332" y="2108647"/>
            <a:ext cx="6096000" cy="954107"/>
          </a:xfrm>
          <a:prstGeom prst="rect">
            <a:avLst/>
          </a:prstGeom>
        </p:spPr>
        <p:txBody>
          <a:bodyPr>
            <a:spAutoFit/>
          </a:bodyPr>
          <a:lstStyle/>
          <a:p>
            <a:r>
              <a:rPr lang="en-US" sz="1400" dirty="0"/>
              <a:t>Qualcomm develops RF front-end components and envelope tracking technology for 5G mobile devices that support over 30 different RF bands. The number of possible waveform combinations in 5G is 10x greater than in LTE, making device validation much more complex and time-consuming</a:t>
            </a:r>
            <a:endParaRPr lang="ru-RU" sz="1400" dirty="0"/>
          </a:p>
        </p:txBody>
      </p:sp>
      <p:grpSp>
        <p:nvGrpSpPr>
          <p:cNvPr id="9" name="Group 8">
            <a:extLst>
              <a:ext uri="{FF2B5EF4-FFF2-40B4-BE49-F238E27FC236}">
                <a16:creationId xmlns:a16="http://schemas.microsoft.com/office/drawing/2014/main" id="{2F308ABC-C12E-448C-B3E4-109064DCDD12}"/>
              </a:ext>
            </a:extLst>
          </p:cNvPr>
          <p:cNvGrpSpPr/>
          <p:nvPr/>
        </p:nvGrpSpPr>
        <p:grpSpPr>
          <a:xfrm>
            <a:off x="7431378" y="897073"/>
            <a:ext cx="3187081" cy="2219325"/>
            <a:chOff x="7329779" y="980728"/>
            <a:chExt cx="3187081" cy="2219325"/>
          </a:xfrm>
        </p:grpSpPr>
        <p:pic>
          <p:nvPicPr>
            <p:cNvPr id="4" name="Picture 3">
              <a:extLst>
                <a:ext uri="{FF2B5EF4-FFF2-40B4-BE49-F238E27FC236}">
                  <a16:creationId xmlns:a16="http://schemas.microsoft.com/office/drawing/2014/main" id="{38F69506-CD15-4585-B3D4-D3E11D4DE18A}"/>
                </a:ext>
              </a:extLst>
            </p:cNvPr>
            <p:cNvPicPr>
              <a:picLocks noChangeAspect="1"/>
            </p:cNvPicPr>
            <p:nvPr/>
          </p:nvPicPr>
          <p:blipFill>
            <a:blip r:embed="rId4"/>
            <a:stretch>
              <a:fillRect/>
            </a:stretch>
          </p:blipFill>
          <p:spPr>
            <a:xfrm>
              <a:off x="7335510" y="980728"/>
              <a:ext cx="3181350" cy="2219325"/>
            </a:xfrm>
            <a:prstGeom prst="rect">
              <a:avLst/>
            </a:prstGeom>
          </p:spPr>
        </p:pic>
        <p:sp>
          <p:nvSpPr>
            <p:cNvPr id="8" name="Rectangle 7">
              <a:extLst>
                <a:ext uri="{FF2B5EF4-FFF2-40B4-BE49-F238E27FC236}">
                  <a16:creationId xmlns:a16="http://schemas.microsoft.com/office/drawing/2014/main" id="{58E7E392-EFCC-47FE-9C15-1BDBF2B48A1F}"/>
                </a:ext>
              </a:extLst>
            </p:cNvPr>
            <p:cNvSpPr/>
            <p:nvPr/>
          </p:nvSpPr>
          <p:spPr>
            <a:xfrm>
              <a:off x="7329779" y="988453"/>
              <a:ext cx="3187080" cy="218158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spTree>
    <p:extLst>
      <p:ext uri="{BB962C8B-B14F-4D97-AF65-F5344CB8AC3E}">
        <p14:creationId xmlns:p14="http://schemas.microsoft.com/office/powerpoint/2010/main" val="1791108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D955-7D3C-4146-B722-7E3FC537BFAC}"/>
              </a:ext>
            </a:extLst>
          </p:cNvPr>
          <p:cNvSpPr>
            <a:spLocks noGrp="1"/>
          </p:cNvSpPr>
          <p:nvPr>
            <p:ph type="title"/>
          </p:nvPr>
        </p:nvSpPr>
        <p:spPr>
          <a:xfrm>
            <a:off x="603188" y="775598"/>
            <a:ext cx="10769600" cy="936104"/>
          </a:xfrm>
        </p:spPr>
        <p:txBody>
          <a:bodyPr/>
          <a:lstStyle/>
          <a:p>
            <a:r>
              <a:rPr lang="ru-RU" sz="2400" dirty="0"/>
              <a:t>Методология проектирования систем связи </a:t>
            </a:r>
            <a:r>
              <a:rPr lang="en-US" sz="2400" dirty="0"/>
              <a:t>5G </a:t>
            </a:r>
            <a:r>
              <a:rPr lang="ru-RU" sz="2400" dirty="0"/>
              <a:t>ведущими компаниями-разработчиками оборудования для ТС</a:t>
            </a:r>
          </a:p>
        </p:txBody>
      </p:sp>
      <p:grpSp>
        <p:nvGrpSpPr>
          <p:cNvPr id="11" name="Group 10">
            <a:extLst>
              <a:ext uri="{FF2B5EF4-FFF2-40B4-BE49-F238E27FC236}">
                <a16:creationId xmlns:a16="http://schemas.microsoft.com/office/drawing/2014/main" id="{4385775D-9E0E-4720-84E0-13BF23AA733D}"/>
              </a:ext>
            </a:extLst>
          </p:cNvPr>
          <p:cNvGrpSpPr/>
          <p:nvPr/>
        </p:nvGrpSpPr>
        <p:grpSpPr>
          <a:xfrm>
            <a:off x="1127448" y="1664804"/>
            <a:ext cx="9721080" cy="5076564"/>
            <a:chOff x="1127448" y="1664804"/>
            <a:chExt cx="9721080" cy="5076564"/>
          </a:xfrm>
        </p:grpSpPr>
        <p:sp>
          <p:nvSpPr>
            <p:cNvPr id="8" name="Rectangle 7">
              <a:extLst>
                <a:ext uri="{FF2B5EF4-FFF2-40B4-BE49-F238E27FC236}">
                  <a16:creationId xmlns:a16="http://schemas.microsoft.com/office/drawing/2014/main" id="{1532FA07-91B3-4C19-96A0-D04638D5F9DC}"/>
                </a:ext>
              </a:extLst>
            </p:cNvPr>
            <p:cNvSpPr/>
            <p:nvPr/>
          </p:nvSpPr>
          <p:spPr>
            <a:xfrm>
              <a:off x="1127448" y="1664804"/>
              <a:ext cx="9721080" cy="5076564"/>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pic>
          <p:nvPicPr>
            <p:cNvPr id="4" name="Picture 3">
              <a:extLst>
                <a:ext uri="{FF2B5EF4-FFF2-40B4-BE49-F238E27FC236}">
                  <a16:creationId xmlns:a16="http://schemas.microsoft.com/office/drawing/2014/main" id="{FF785C78-91EC-4315-9F3D-895080391743}"/>
                </a:ext>
              </a:extLst>
            </p:cNvPr>
            <p:cNvPicPr>
              <a:picLocks noChangeAspect="1"/>
            </p:cNvPicPr>
            <p:nvPr/>
          </p:nvPicPr>
          <p:blipFill>
            <a:blip r:embed="rId2"/>
            <a:stretch>
              <a:fillRect/>
            </a:stretch>
          </p:blipFill>
          <p:spPr>
            <a:xfrm>
              <a:off x="1208335" y="1745522"/>
              <a:ext cx="9514772" cy="4921023"/>
            </a:xfrm>
            <a:prstGeom prst="rect">
              <a:avLst/>
            </a:prstGeom>
          </p:spPr>
        </p:pic>
      </p:grpSp>
      <p:sp>
        <p:nvSpPr>
          <p:cNvPr id="6" name="AutoShape 4" descr="ÐÐ¾ÑÐ¾Ð¶ÐµÐµ Ð¸Ð·Ð¾Ð±ÑÐ°Ð¶ÐµÐ½Ð¸Ðµ">
            <a:extLst>
              <a:ext uri="{FF2B5EF4-FFF2-40B4-BE49-F238E27FC236}">
                <a16:creationId xmlns:a16="http://schemas.microsoft.com/office/drawing/2014/main" id="{19C5A58F-798B-4447-B68C-E8C8E5B6CD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248590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D955-7D3C-4146-B722-7E3FC537BFAC}"/>
              </a:ext>
            </a:extLst>
          </p:cNvPr>
          <p:cNvSpPr>
            <a:spLocks noGrp="1"/>
          </p:cNvSpPr>
          <p:nvPr>
            <p:ph type="title"/>
          </p:nvPr>
        </p:nvSpPr>
        <p:spPr>
          <a:xfrm>
            <a:off x="603188" y="775598"/>
            <a:ext cx="10769600" cy="936104"/>
          </a:xfrm>
        </p:spPr>
        <p:txBody>
          <a:bodyPr/>
          <a:lstStyle/>
          <a:p>
            <a:r>
              <a:rPr lang="ru-RU" sz="2400" dirty="0"/>
              <a:t>Методология проектирования систем связи </a:t>
            </a:r>
            <a:r>
              <a:rPr lang="en-US" sz="2400" dirty="0"/>
              <a:t>5G </a:t>
            </a:r>
            <a:r>
              <a:rPr lang="ru-RU" sz="2400" dirty="0"/>
              <a:t>ведущими компаниями-разработчиками оборудования для ТС</a:t>
            </a:r>
          </a:p>
        </p:txBody>
      </p:sp>
      <p:sp>
        <p:nvSpPr>
          <p:cNvPr id="6" name="AutoShape 4" descr="ÐÐ¾ÑÐ¾Ð¶ÐµÐµ Ð¸Ð·Ð¾Ð±ÑÐ°Ð¶ÐµÐ½Ð¸Ðµ">
            <a:extLst>
              <a:ext uri="{FF2B5EF4-FFF2-40B4-BE49-F238E27FC236}">
                <a16:creationId xmlns:a16="http://schemas.microsoft.com/office/drawing/2014/main" id="{19C5A58F-798B-4447-B68C-E8C8E5B6CDC6}"/>
              </a:ext>
            </a:extLst>
          </p:cNvPr>
          <p:cNvSpPr>
            <a:spLocks noChangeAspect="1" noChangeArrowheads="1"/>
          </p:cNvSpPr>
          <p:nvPr/>
        </p:nvSpPr>
        <p:spPr bwMode="auto">
          <a:xfrm>
            <a:off x="5961055" y="3638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4" name="Group 13">
            <a:extLst>
              <a:ext uri="{FF2B5EF4-FFF2-40B4-BE49-F238E27FC236}">
                <a16:creationId xmlns:a16="http://schemas.microsoft.com/office/drawing/2014/main" id="{E28A61FF-DFEB-47DB-B3B0-EEDBB3A8EAC7}"/>
              </a:ext>
            </a:extLst>
          </p:cNvPr>
          <p:cNvGrpSpPr/>
          <p:nvPr/>
        </p:nvGrpSpPr>
        <p:grpSpPr>
          <a:xfrm>
            <a:off x="1056649" y="1916832"/>
            <a:ext cx="9808811" cy="4629631"/>
            <a:chOff x="878492" y="1823705"/>
            <a:chExt cx="9808811" cy="4629631"/>
          </a:xfrm>
        </p:grpSpPr>
        <p:grpSp>
          <p:nvGrpSpPr>
            <p:cNvPr id="10" name="Group 9">
              <a:extLst>
                <a:ext uri="{FF2B5EF4-FFF2-40B4-BE49-F238E27FC236}">
                  <a16:creationId xmlns:a16="http://schemas.microsoft.com/office/drawing/2014/main" id="{F9136D75-3F25-4A55-97BA-C362FD02F277}"/>
                </a:ext>
              </a:extLst>
            </p:cNvPr>
            <p:cNvGrpSpPr/>
            <p:nvPr/>
          </p:nvGrpSpPr>
          <p:grpSpPr>
            <a:xfrm>
              <a:off x="6140987" y="1853534"/>
              <a:ext cx="4546316" cy="4599802"/>
              <a:chOff x="3575720" y="2204864"/>
              <a:chExt cx="4680520" cy="4461681"/>
            </a:xfrm>
          </p:grpSpPr>
          <p:sp>
            <p:nvSpPr>
              <p:cNvPr id="9" name="Rectangle 8">
                <a:extLst>
                  <a:ext uri="{FF2B5EF4-FFF2-40B4-BE49-F238E27FC236}">
                    <a16:creationId xmlns:a16="http://schemas.microsoft.com/office/drawing/2014/main" id="{13FE90AE-E43F-4264-8485-A3D6D43E665A}"/>
                  </a:ext>
                </a:extLst>
              </p:cNvPr>
              <p:cNvSpPr/>
              <p:nvPr/>
            </p:nvSpPr>
            <p:spPr>
              <a:xfrm>
                <a:off x="3575720" y="2204864"/>
                <a:ext cx="4680520" cy="4461681"/>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pic>
            <p:nvPicPr>
              <p:cNvPr id="7" name="Picture 6">
                <a:extLst>
                  <a:ext uri="{FF2B5EF4-FFF2-40B4-BE49-F238E27FC236}">
                    <a16:creationId xmlns:a16="http://schemas.microsoft.com/office/drawing/2014/main" id="{7FC9B3AC-782E-425A-9D0B-4BA310017D15}"/>
                  </a:ext>
                </a:extLst>
              </p:cNvPr>
              <p:cNvPicPr>
                <a:picLocks noChangeAspect="1"/>
              </p:cNvPicPr>
              <p:nvPr/>
            </p:nvPicPr>
            <p:blipFill>
              <a:blip r:embed="rId2"/>
              <a:stretch>
                <a:fillRect/>
              </a:stretch>
            </p:blipFill>
            <p:spPr>
              <a:xfrm>
                <a:off x="3694854" y="2348880"/>
                <a:ext cx="4497492" cy="4181793"/>
              </a:xfrm>
              <a:prstGeom prst="rect">
                <a:avLst/>
              </a:prstGeom>
            </p:spPr>
          </p:pic>
        </p:grpSp>
        <p:sp>
          <p:nvSpPr>
            <p:cNvPr id="12" name="Rectangle 11">
              <a:extLst>
                <a:ext uri="{FF2B5EF4-FFF2-40B4-BE49-F238E27FC236}">
                  <a16:creationId xmlns:a16="http://schemas.microsoft.com/office/drawing/2014/main" id="{56AC6AA3-A951-41E3-B314-7D1A61DBCB26}"/>
                </a:ext>
              </a:extLst>
            </p:cNvPr>
            <p:cNvSpPr/>
            <p:nvPr/>
          </p:nvSpPr>
          <p:spPr>
            <a:xfrm>
              <a:off x="878492" y="1823705"/>
              <a:ext cx="4727570" cy="1938992"/>
            </a:xfrm>
            <a:prstGeom prst="rect">
              <a:avLst/>
            </a:prstGeom>
          </p:spPr>
          <p:txBody>
            <a:bodyPr wrap="square">
              <a:spAutoFit/>
            </a:bodyPr>
            <a:lstStyle/>
            <a:p>
              <a:pPr algn="just"/>
              <a:r>
                <a:rPr lang="ru-RU" sz="2400" dirty="0"/>
                <a:t>Представленные компании для разработки оборудования телекоммуникационных систем связи пятого поколения применяли концепцию</a:t>
              </a:r>
            </a:p>
          </p:txBody>
        </p:sp>
        <p:sp>
          <p:nvSpPr>
            <p:cNvPr id="13" name="Rectangle 12">
              <a:extLst>
                <a:ext uri="{FF2B5EF4-FFF2-40B4-BE49-F238E27FC236}">
                  <a16:creationId xmlns:a16="http://schemas.microsoft.com/office/drawing/2014/main" id="{8FDF296A-200B-41A9-9280-535762E00DDF}"/>
                </a:ext>
              </a:extLst>
            </p:cNvPr>
            <p:cNvSpPr/>
            <p:nvPr/>
          </p:nvSpPr>
          <p:spPr>
            <a:xfrm>
              <a:off x="878492" y="4024762"/>
              <a:ext cx="4546316" cy="1200329"/>
            </a:xfrm>
            <a:prstGeom prst="rect">
              <a:avLst/>
            </a:prstGeom>
          </p:spPr>
          <p:txBody>
            <a:bodyPr wrap="square">
              <a:spAutoFit/>
            </a:bodyPr>
            <a:lstStyle/>
            <a:p>
              <a:pPr algn="ctr"/>
              <a:r>
                <a:rPr lang="ru-RU" sz="2400" dirty="0"/>
                <a:t>МОДЕЛЬНО-ОРИЕНТИРОВАННОГО ПРОЕКТИРОВАНИЯ</a:t>
              </a:r>
            </a:p>
          </p:txBody>
        </p:sp>
      </p:grpSp>
    </p:spTree>
    <p:extLst>
      <p:ext uri="{BB962C8B-B14F-4D97-AF65-F5344CB8AC3E}">
        <p14:creationId xmlns:p14="http://schemas.microsoft.com/office/powerpoint/2010/main" val="2765555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B77D24A4-FAC7-440A-A515-E1582B287E87}"/>
              </a:ext>
            </a:extLst>
          </p:cNvPr>
          <p:cNvSpPr>
            <a:spLocks noGrp="1"/>
          </p:cNvSpPr>
          <p:nvPr>
            <p:ph type="title"/>
          </p:nvPr>
        </p:nvSpPr>
        <p:spPr>
          <a:xfrm>
            <a:off x="608092" y="762000"/>
            <a:ext cx="10742957" cy="762000"/>
          </a:xfrm>
        </p:spPr>
        <p:txBody>
          <a:bodyPr/>
          <a:lstStyle/>
          <a:p>
            <a:r>
              <a:rPr lang="ru-RU" dirty="0">
                <a:latin typeface="Arial" pitchFamily="34" charset="0"/>
                <a:cs typeface="Arial" pitchFamily="34" charset="0"/>
              </a:rPr>
              <a:t>Модельно-Ориентированное Проектирование</a:t>
            </a:r>
            <a:br>
              <a:rPr lang="en-US" dirty="0">
                <a:latin typeface="Arial" pitchFamily="34" charset="0"/>
                <a:cs typeface="Arial" pitchFamily="34" charset="0"/>
              </a:rPr>
            </a:br>
            <a:endParaRPr lang="ru-RU" dirty="0"/>
          </a:p>
        </p:txBody>
      </p:sp>
      <p:sp>
        <p:nvSpPr>
          <p:cNvPr id="5" name="Pie 5">
            <a:extLst>
              <a:ext uri="{FF2B5EF4-FFF2-40B4-BE49-F238E27FC236}">
                <a16:creationId xmlns:a16="http://schemas.microsoft.com/office/drawing/2014/main" id="{05704612-9A4B-43E0-893A-AF4426759714}"/>
              </a:ext>
            </a:extLst>
          </p:cNvPr>
          <p:cNvSpPr/>
          <p:nvPr/>
        </p:nvSpPr>
        <p:spPr>
          <a:xfrm rot="2700000">
            <a:off x="4245951" y="2280998"/>
            <a:ext cx="3511229" cy="3511231"/>
          </a:xfrm>
          <a:prstGeom prst="pie">
            <a:avLst>
              <a:gd name="adj1" fmla="val 10800520"/>
              <a:gd name="adj2" fmla="val 16200000"/>
            </a:avLst>
          </a:prstGeom>
          <a:gradFill>
            <a:gsLst>
              <a:gs pos="34000">
                <a:srgbClr val="D27809"/>
              </a:gs>
              <a:gs pos="100000">
                <a:schemeClr val="accent4">
                  <a:lumMod val="20000"/>
                  <a:lumOff val="80000"/>
                  <a:alpha val="82000"/>
                </a:schemeClr>
              </a:gs>
            </a:gsLst>
            <a:lin ang="1800000" scaled="0"/>
          </a:gradFill>
          <a:ln w="6350" cap="flat" cmpd="sng" algn="ctr">
            <a:noFill/>
            <a:prstDash val="solid"/>
            <a:round/>
            <a:headEnd type="none" w="med" len="med"/>
            <a:tailEnd type="none" w="med" len="med"/>
          </a:ln>
          <a:effectLst/>
          <a:scene3d>
            <a:camera prst="orthographicFront"/>
            <a:lightRig rig="threePt" dir="t">
              <a:rot lat="0" lon="0" rev="14400000"/>
            </a:lightRig>
          </a:scene3d>
          <a:sp3d contourW="12700" prstMaterial="matte">
            <a:bevelT w="152400" h="50800"/>
            <a:contourClr>
              <a:schemeClr val="bg1"/>
            </a:contourClr>
          </a:sp3d>
        </p:spPr>
        <p:txBody>
          <a:bodyPr vert="horz" wrap="square" lIns="91214" tIns="45607" rIns="91214" bIns="45607" numCol="1" rtlCol="0" anchor="ctr" anchorCtr="0" compatLnSpc="1">
            <a:prstTxWarp prst="textNoShape">
              <a:avLst/>
            </a:prstTxWarp>
          </a:bodyPr>
          <a:lstStyle/>
          <a:p>
            <a:pPr algn="ctr"/>
            <a:endParaRPr lang="en-US" sz="1197" b="1" dirty="0">
              <a:latin typeface="Arial" pitchFamily="34" charset="0"/>
              <a:cs typeface="Arial" pitchFamily="34" charset="0"/>
            </a:endParaRPr>
          </a:p>
        </p:txBody>
      </p:sp>
      <p:sp>
        <p:nvSpPr>
          <p:cNvPr id="6" name="Pie 6">
            <a:extLst>
              <a:ext uri="{FF2B5EF4-FFF2-40B4-BE49-F238E27FC236}">
                <a16:creationId xmlns:a16="http://schemas.microsoft.com/office/drawing/2014/main" id="{923BB7D2-D4CF-42D5-BC0E-7B6C63E57850}"/>
              </a:ext>
            </a:extLst>
          </p:cNvPr>
          <p:cNvSpPr/>
          <p:nvPr/>
        </p:nvSpPr>
        <p:spPr>
          <a:xfrm rot="18900000">
            <a:off x="4193017" y="2332313"/>
            <a:ext cx="3511231" cy="3511229"/>
          </a:xfrm>
          <a:prstGeom prst="pie">
            <a:avLst>
              <a:gd name="adj1" fmla="val 10800520"/>
              <a:gd name="adj2" fmla="val 16200000"/>
            </a:avLst>
          </a:prstGeom>
          <a:gradFill flip="none" rotWithShape="1">
            <a:gsLst>
              <a:gs pos="7000">
                <a:srgbClr val="F2B404"/>
              </a:gs>
              <a:gs pos="95000">
                <a:srgbClr val="EEEACA">
                  <a:alpha val="60000"/>
                </a:srgbClr>
              </a:gs>
            </a:gsLst>
            <a:lin ang="2700000" scaled="1"/>
            <a:tileRect/>
          </a:gradFill>
          <a:ln w="19050" algn="ctr">
            <a:noFill/>
            <a:miter lim="800000"/>
            <a:headEnd/>
            <a:tailEnd/>
          </a:ln>
          <a:effectLst/>
          <a:scene3d>
            <a:camera prst="orthographicFront"/>
            <a:lightRig rig="threePt" dir="t">
              <a:rot lat="0" lon="0" rev="4200000"/>
            </a:lightRig>
          </a:scene3d>
          <a:sp3d contourW="12700" prstMaterial="matte">
            <a:bevelT w="152400" h="57150"/>
            <a:contourClr>
              <a:schemeClr val="bg1"/>
            </a:contourClr>
          </a:sp3d>
        </p:spPr>
        <p:txBody>
          <a:bodyPr lIns="9121" tIns="9121" rIns="9121" bIns="9121" anchor="ctr"/>
          <a:lstStyle/>
          <a:p>
            <a:pPr marL="60162" indent="-60162" algn="ctr" fontAlgn="base">
              <a:spcBef>
                <a:spcPct val="0"/>
              </a:spcBef>
              <a:spcAft>
                <a:spcPct val="0"/>
              </a:spcAft>
            </a:pPr>
            <a:endParaRPr lang="en-US" sz="1097" b="1" dirty="0">
              <a:latin typeface="Arial" pitchFamily="34" charset="0"/>
              <a:cs typeface="Arial" pitchFamily="34" charset="0"/>
            </a:endParaRPr>
          </a:p>
        </p:txBody>
      </p:sp>
      <p:sp>
        <p:nvSpPr>
          <p:cNvPr id="7" name="Pie 7">
            <a:extLst>
              <a:ext uri="{FF2B5EF4-FFF2-40B4-BE49-F238E27FC236}">
                <a16:creationId xmlns:a16="http://schemas.microsoft.com/office/drawing/2014/main" id="{5EA81DD3-33E9-49CC-A93D-8D60DE52901C}"/>
              </a:ext>
            </a:extLst>
          </p:cNvPr>
          <p:cNvSpPr/>
          <p:nvPr/>
        </p:nvSpPr>
        <p:spPr>
          <a:xfrm rot="2700000" flipH="1">
            <a:off x="4297793" y="2332313"/>
            <a:ext cx="3511230" cy="3511229"/>
          </a:xfrm>
          <a:prstGeom prst="pie">
            <a:avLst>
              <a:gd name="adj1" fmla="val 10800520"/>
              <a:gd name="adj2" fmla="val 16200000"/>
            </a:avLst>
          </a:prstGeom>
          <a:gradFill flip="none" rotWithShape="1">
            <a:gsLst>
              <a:gs pos="0">
                <a:srgbClr val="609EC8"/>
              </a:gs>
              <a:gs pos="100000">
                <a:srgbClr val="9CBACC">
                  <a:alpha val="48000"/>
                </a:srgbClr>
              </a:gs>
            </a:gsLst>
            <a:lin ang="2700000" scaled="1"/>
            <a:tileRect/>
          </a:gradFill>
          <a:ln w="12700">
            <a:noFill/>
          </a:ln>
          <a:effectLst/>
          <a:scene3d>
            <a:camera prst="orthographicFront"/>
            <a:lightRig rig="threePt" dir="t"/>
          </a:scene3d>
          <a:sp3d extrusionH="76200" prstMaterial="matte">
            <a:bevelT w="139700" h="635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60162" algn="ctr" fontAlgn="base">
              <a:spcBef>
                <a:spcPct val="0"/>
              </a:spcBef>
              <a:spcAft>
                <a:spcPct val="0"/>
              </a:spcAft>
            </a:pPr>
            <a:endParaRPr lang="en-US" sz="1197" b="1" dirty="0">
              <a:latin typeface="Arial" pitchFamily="34" charset="0"/>
              <a:cs typeface="Arial" pitchFamily="34" charset="0"/>
            </a:endParaRPr>
          </a:p>
        </p:txBody>
      </p:sp>
      <p:sp>
        <p:nvSpPr>
          <p:cNvPr id="8" name="Pie 8">
            <a:extLst>
              <a:ext uri="{FF2B5EF4-FFF2-40B4-BE49-F238E27FC236}">
                <a16:creationId xmlns:a16="http://schemas.microsoft.com/office/drawing/2014/main" id="{57F929DA-B325-4985-A13E-B87B564127DF}"/>
              </a:ext>
            </a:extLst>
          </p:cNvPr>
          <p:cNvSpPr/>
          <p:nvPr/>
        </p:nvSpPr>
        <p:spPr>
          <a:xfrm rot="8100000" flipH="1">
            <a:off x="4245951" y="2384123"/>
            <a:ext cx="3511230" cy="3511231"/>
          </a:xfrm>
          <a:prstGeom prst="pie">
            <a:avLst>
              <a:gd name="adj1" fmla="val 10800520"/>
              <a:gd name="adj2" fmla="val 16200000"/>
            </a:avLst>
          </a:prstGeom>
          <a:gradFill flip="none" rotWithShape="1">
            <a:gsLst>
              <a:gs pos="4000">
                <a:srgbClr val="5A6816"/>
              </a:gs>
              <a:gs pos="100000">
                <a:schemeClr val="accent3">
                  <a:lumMod val="20000"/>
                  <a:lumOff val="80000"/>
                </a:schemeClr>
              </a:gs>
            </a:gsLst>
            <a:lin ang="2700000" scaled="1"/>
            <a:tileRect/>
          </a:gradFill>
          <a:ln w="6350" cap="flat" cmpd="sng" algn="ctr">
            <a:noFill/>
            <a:prstDash val="solid"/>
            <a:round/>
            <a:headEnd type="none" w="med" len="med"/>
            <a:tailEnd type="none" w="med" len="med"/>
          </a:ln>
          <a:effectLst/>
          <a:scene3d>
            <a:camera prst="orthographicFront"/>
            <a:lightRig rig="threePt" dir="t">
              <a:rot lat="0" lon="0" rev="10200000"/>
            </a:lightRig>
          </a:scene3d>
          <a:sp3d contourW="12700" prstMaterial="matte">
            <a:bevelT w="127000" h="50800"/>
            <a:contourClr>
              <a:schemeClr val="bg1"/>
            </a:contourClr>
          </a:sp3d>
        </p:spPr>
        <p:txBody>
          <a:bodyPr vert="horz" wrap="square" lIns="91214" tIns="45607" rIns="91214" bIns="45607" numCol="1" rtlCol="0" anchor="ctr" anchorCtr="0" compatLnSpc="1">
            <a:prstTxWarp prst="textNoShape">
              <a:avLst/>
            </a:prstTxWarp>
          </a:bodyPr>
          <a:lstStyle/>
          <a:p>
            <a:pPr algn="ctr"/>
            <a:endParaRPr lang="en-US" sz="1197" b="1" dirty="0">
              <a:latin typeface="Arial" pitchFamily="34" charset="0"/>
              <a:cs typeface="Arial" pitchFamily="34" charset="0"/>
            </a:endParaRPr>
          </a:p>
        </p:txBody>
      </p:sp>
      <p:sp>
        <p:nvSpPr>
          <p:cNvPr id="9" name="TextBox 8">
            <a:extLst>
              <a:ext uri="{FF2B5EF4-FFF2-40B4-BE49-F238E27FC236}">
                <a16:creationId xmlns:a16="http://schemas.microsoft.com/office/drawing/2014/main" id="{3071329B-CC0B-4BBE-B515-B47E49B1EB33}"/>
              </a:ext>
            </a:extLst>
          </p:cNvPr>
          <p:cNvSpPr txBox="1"/>
          <p:nvPr/>
        </p:nvSpPr>
        <p:spPr>
          <a:xfrm>
            <a:off x="4185736" y="3738489"/>
            <a:ext cx="1352340" cy="614030"/>
          </a:xfrm>
          <a:prstGeom prst="rect">
            <a:avLst/>
          </a:prstGeom>
          <a:noFill/>
        </p:spPr>
        <p:txBody>
          <a:bodyPr wrap="square" rtlCol="0">
            <a:spAutoFit/>
          </a:bodyPr>
          <a:lstStyle/>
          <a:p>
            <a:pPr algn="ctr"/>
            <a:r>
              <a:rPr lang="ru-RU" sz="1097" b="1" dirty="0">
                <a:latin typeface="Arial" pitchFamily="34" charset="0"/>
                <a:cs typeface="Arial" pitchFamily="34" charset="0"/>
              </a:rPr>
              <a:t>Разработка</a:t>
            </a:r>
            <a:endParaRPr lang="en-US" sz="1097" b="1" dirty="0">
              <a:latin typeface="Arial" pitchFamily="34" charset="0"/>
              <a:cs typeface="Arial" pitchFamily="34" charset="0"/>
            </a:endParaRPr>
          </a:p>
          <a:p>
            <a:pPr algn="ctr"/>
            <a:r>
              <a:rPr lang="ru-RU" sz="1097" b="1" dirty="0">
                <a:latin typeface="Arial" pitchFamily="34" charset="0"/>
                <a:cs typeface="Arial" pitchFamily="34" charset="0"/>
              </a:rPr>
              <a:t>путем</a:t>
            </a:r>
            <a:endParaRPr lang="en-US" sz="1097" b="1" dirty="0">
              <a:latin typeface="Arial" pitchFamily="34" charset="0"/>
              <a:cs typeface="Arial" pitchFamily="34" charset="0"/>
            </a:endParaRPr>
          </a:p>
          <a:p>
            <a:pPr algn="ctr"/>
            <a:r>
              <a:rPr lang="ru-RU" sz="1097" b="1" dirty="0">
                <a:latin typeface="Arial" pitchFamily="34" charset="0"/>
                <a:cs typeface="Arial" pitchFamily="34" charset="0"/>
              </a:rPr>
              <a:t>моделирования</a:t>
            </a:r>
            <a:endParaRPr lang="en-US" sz="1097" b="1" dirty="0">
              <a:latin typeface="Arial" pitchFamily="34" charset="0"/>
              <a:cs typeface="Arial" pitchFamily="34" charset="0"/>
            </a:endParaRPr>
          </a:p>
        </p:txBody>
      </p:sp>
      <p:sp>
        <p:nvSpPr>
          <p:cNvPr id="10" name="TextBox 9">
            <a:extLst>
              <a:ext uri="{FF2B5EF4-FFF2-40B4-BE49-F238E27FC236}">
                <a16:creationId xmlns:a16="http://schemas.microsoft.com/office/drawing/2014/main" id="{F7CB698D-FA63-4EA2-AA8F-FB7F2620FFBD}"/>
              </a:ext>
            </a:extLst>
          </p:cNvPr>
          <p:cNvSpPr txBox="1"/>
          <p:nvPr/>
        </p:nvSpPr>
        <p:spPr>
          <a:xfrm>
            <a:off x="5335040" y="2723086"/>
            <a:ext cx="1342868" cy="429821"/>
          </a:xfrm>
          <a:prstGeom prst="rect">
            <a:avLst/>
          </a:prstGeom>
          <a:noFill/>
        </p:spPr>
        <p:txBody>
          <a:bodyPr wrap="square" rtlCol="0">
            <a:spAutoFit/>
          </a:bodyPr>
          <a:lstStyle/>
          <a:p>
            <a:pPr algn="ctr"/>
            <a:r>
              <a:rPr lang="ru-RU" sz="1097" b="1" dirty="0">
                <a:latin typeface="Arial" pitchFamily="34" charset="0"/>
                <a:cs typeface="Arial" pitchFamily="34" charset="0"/>
              </a:rPr>
              <a:t>Исполняемые</a:t>
            </a:r>
            <a:endParaRPr lang="en-US" sz="1097" b="1" dirty="0">
              <a:latin typeface="Arial" pitchFamily="34" charset="0"/>
              <a:cs typeface="Arial" pitchFamily="34" charset="0"/>
            </a:endParaRPr>
          </a:p>
          <a:p>
            <a:pPr algn="ctr"/>
            <a:r>
              <a:rPr lang="ru-RU" sz="1097" b="1" dirty="0">
                <a:latin typeface="Arial" pitchFamily="34" charset="0"/>
                <a:cs typeface="Arial" pitchFamily="34" charset="0"/>
              </a:rPr>
              <a:t>спецификации</a:t>
            </a:r>
            <a:endParaRPr lang="en-US" sz="1097" b="1" dirty="0">
              <a:latin typeface="Arial" pitchFamily="34" charset="0"/>
              <a:cs typeface="Arial" pitchFamily="34" charset="0"/>
            </a:endParaRPr>
          </a:p>
        </p:txBody>
      </p:sp>
      <p:sp>
        <p:nvSpPr>
          <p:cNvPr id="11" name="TextBox 10">
            <a:extLst>
              <a:ext uri="{FF2B5EF4-FFF2-40B4-BE49-F238E27FC236}">
                <a16:creationId xmlns:a16="http://schemas.microsoft.com/office/drawing/2014/main" id="{7F1FA2AD-93F4-4FAC-9155-85221E32236B}"/>
              </a:ext>
            </a:extLst>
          </p:cNvPr>
          <p:cNvSpPr txBox="1"/>
          <p:nvPr/>
        </p:nvSpPr>
        <p:spPr>
          <a:xfrm>
            <a:off x="6415711" y="3730043"/>
            <a:ext cx="1267356" cy="598680"/>
          </a:xfrm>
          <a:prstGeom prst="rect">
            <a:avLst/>
          </a:prstGeom>
          <a:noFill/>
        </p:spPr>
        <p:txBody>
          <a:bodyPr wrap="square" rtlCol="0">
            <a:spAutoFit/>
          </a:bodyPr>
          <a:lstStyle/>
          <a:p>
            <a:pPr algn="ctr"/>
            <a:r>
              <a:rPr lang="ru-RU" sz="1097" b="1" dirty="0">
                <a:latin typeface="Arial" pitchFamily="34" charset="0"/>
                <a:cs typeface="Arial" pitchFamily="34" charset="0"/>
              </a:rPr>
              <a:t>Непрерывное</a:t>
            </a:r>
            <a:endParaRPr lang="en-US" sz="1097" b="1" dirty="0">
              <a:latin typeface="Arial" pitchFamily="34" charset="0"/>
              <a:cs typeface="Arial" pitchFamily="34" charset="0"/>
            </a:endParaRPr>
          </a:p>
          <a:p>
            <a:pPr algn="ctr"/>
            <a:r>
              <a:rPr lang="ru-RU" sz="1097" b="1" dirty="0">
                <a:latin typeface="Arial" pitchFamily="34" charset="0"/>
                <a:cs typeface="Arial" pitchFamily="34" charset="0"/>
              </a:rPr>
              <a:t>тестирование</a:t>
            </a:r>
            <a:endParaRPr lang="en-US" sz="1097" b="1" dirty="0">
              <a:latin typeface="Arial" pitchFamily="34" charset="0"/>
              <a:cs typeface="Arial" pitchFamily="34" charset="0"/>
            </a:endParaRPr>
          </a:p>
          <a:p>
            <a:pPr algn="ctr"/>
            <a:r>
              <a:rPr lang="ru-RU" sz="1097" b="1" dirty="0">
                <a:latin typeface="Arial" pitchFamily="34" charset="0"/>
                <a:cs typeface="Arial" pitchFamily="34" charset="0"/>
              </a:rPr>
              <a:t>и верификация</a:t>
            </a:r>
            <a:endParaRPr lang="en-US" sz="1097"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1C02B3A8-2A54-43D6-AEAB-437E63686411}"/>
              </a:ext>
            </a:extLst>
          </p:cNvPr>
          <p:cNvSpPr txBox="1"/>
          <p:nvPr/>
        </p:nvSpPr>
        <p:spPr>
          <a:xfrm>
            <a:off x="5222942" y="5010669"/>
            <a:ext cx="1615330" cy="429821"/>
          </a:xfrm>
          <a:prstGeom prst="rect">
            <a:avLst/>
          </a:prstGeom>
          <a:noFill/>
        </p:spPr>
        <p:txBody>
          <a:bodyPr wrap="square" rtlCol="0">
            <a:spAutoFit/>
          </a:bodyPr>
          <a:lstStyle/>
          <a:p>
            <a:pPr algn="ctr"/>
            <a:r>
              <a:rPr lang="ru-RU" sz="1097" b="1" dirty="0">
                <a:latin typeface="Arial" pitchFamily="34" charset="0"/>
                <a:cs typeface="Arial" pitchFamily="34" charset="0"/>
              </a:rPr>
              <a:t>Автоматическая</a:t>
            </a:r>
            <a:endParaRPr lang="en-US" sz="1097" b="1" dirty="0">
              <a:latin typeface="Arial" pitchFamily="34" charset="0"/>
              <a:cs typeface="Arial" pitchFamily="34" charset="0"/>
            </a:endParaRPr>
          </a:p>
          <a:p>
            <a:pPr algn="ctr"/>
            <a:r>
              <a:rPr lang="ru-RU" sz="1097" b="1" dirty="0">
                <a:latin typeface="Arial" pitchFamily="34" charset="0"/>
                <a:cs typeface="Arial" pitchFamily="34" charset="0"/>
              </a:rPr>
              <a:t>генерация кода</a:t>
            </a:r>
            <a:endParaRPr lang="en-US" sz="1097" b="1" dirty="0">
              <a:latin typeface="Arial" pitchFamily="34" charset="0"/>
              <a:cs typeface="Arial" pitchFamily="34" charset="0"/>
            </a:endParaRPr>
          </a:p>
        </p:txBody>
      </p:sp>
      <p:sp>
        <p:nvSpPr>
          <p:cNvPr id="13" name="Oval 13">
            <a:extLst>
              <a:ext uri="{FF2B5EF4-FFF2-40B4-BE49-F238E27FC236}">
                <a16:creationId xmlns:a16="http://schemas.microsoft.com/office/drawing/2014/main" id="{ADD060FD-46DC-4014-82DD-D8354DD644EE}"/>
              </a:ext>
            </a:extLst>
          </p:cNvPr>
          <p:cNvSpPr/>
          <p:nvPr/>
        </p:nvSpPr>
        <p:spPr>
          <a:xfrm>
            <a:off x="5505909" y="3594218"/>
            <a:ext cx="990222" cy="990223"/>
          </a:xfrm>
          <a:prstGeom prst="ellipse">
            <a:avLst/>
          </a:prstGeom>
          <a:solidFill>
            <a:schemeClr val="tx1">
              <a:lumMod val="75000"/>
              <a:lumOff val="25000"/>
            </a:schemeClr>
          </a:solidFill>
          <a:ln w="25400">
            <a:solidFill>
              <a:schemeClr val="bg1"/>
            </a:solidFill>
          </a:ln>
          <a:effectLst>
            <a:outerShdw blurRad="63500" sx="104000" sy="104000" algn="ctr" rotWithShape="0">
              <a:prstClr val="black">
                <a:alpha val="40000"/>
              </a:prstClr>
            </a:outerShdw>
          </a:effectLst>
          <a:scene3d>
            <a:camera prst="orthographicFront"/>
            <a:lightRig rig="threePt" dir="t"/>
          </a:scene3d>
          <a:sp3d extrusionH="95250">
            <a:bevelT w="133350" h="38100"/>
            <a:bevelB w="0" h="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1397" b="1" dirty="0">
                <a:latin typeface="Arial" pitchFamily="34" charset="0"/>
                <a:cs typeface="Arial" pitchFamily="34" charset="0"/>
              </a:rPr>
              <a:t>Модели</a:t>
            </a:r>
            <a:endParaRPr lang="en-US" sz="1397" b="1" dirty="0">
              <a:latin typeface="Arial" pitchFamily="34" charset="0"/>
              <a:cs typeface="Arial" pitchFamily="34" charset="0"/>
            </a:endParaRPr>
          </a:p>
        </p:txBody>
      </p:sp>
      <p:sp>
        <p:nvSpPr>
          <p:cNvPr id="14" name="Rectangle 14">
            <a:extLst>
              <a:ext uri="{FF2B5EF4-FFF2-40B4-BE49-F238E27FC236}">
                <a16:creationId xmlns:a16="http://schemas.microsoft.com/office/drawing/2014/main" id="{66F01A3A-0E7A-41F3-9CFA-C6267016FD2B}"/>
              </a:ext>
            </a:extLst>
          </p:cNvPr>
          <p:cNvSpPr/>
          <p:nvPr/>
        </p:nvSpPr>
        <p:spPr>
          <a:xfrm>
            <a:off x="3854195" y="2064233"/>
            <a:ext cx="4256643" cy="395259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5" tIns="45598" rIns="91195" bIns="45598" rtlCol="0" anchor="ctr"/>
          <a:lstStyle/>
          <a:p>
            <a:pPr algn="ctr"/>
            <a:endParaRPr lang="en-US" sz="1795" b="1" dirty="0">
              <a:latin typeface="Arial" pitchFamily="34" charset="0"/>
              <a:cs typeface="Arial" pitchFamily="34" charset="0"/>
            </a:endParaRPr>
          </a:p>
        </p:txBody>
      </p:sp>
      <p:sp>
        <p:nvSpPr>
          <p:cNvPr id="16" name="Pie 16">
            <a:extLst>
              <a:ext uri="{FF2B5EF4-FFF2-40B4-BE49-F238E27FC236}">
                <a16:creationId xmlns:a16="http://schemas.microsoft.com/office/drawing/2014/main" id="{5B759AD5-63C4-4BC8-A572-0B53B2D0016D}"/>
              </a:ext>
            </a:extLst>
          </p:cNvPr>
          <p:cNvSpPr/>
          <p:nvPr/>
        </p:nvSpPr>
        <p:spPr>
          <a:xfrm rot="18900000">
            <a:off x="4190533" y="2334466"/>
            <a:ext cx="3511230" cy="3511229"/>
          </a:xfrm>
          <a:prstGeom prst="pie">
            <a:avLst>
              <a:gd name="adj1" fmla="val 10800520"/>
              <a:gd name="adj2" fmla="val 16200000"/>
            </a:avLst>
          </a:prstGeom>
          <a:gradFill flip="none" rotWithShape="1">
            <a:gsLst>
              <a:gs pos="7000">
                <a:srgbClr val="F2B404"/>
              </a:gs>
              <a:gs pos="95000">
                <a:srgbClr val="EEEACA">
                  <a:alpha val="60000"/>
                </a:srgbClr>
              </a:gs>
            </a:gsLst>
            <a:lin ang="2700000" scaled="1"/>
            <a:tileRect/>
          </a:gradFill>
          <a:ln w="19050" algn="ctr">
            <a:noFill/>
            <a:miter lim="800000"/>
            <a:headEnd/>
            <a:tailEnd/>
          </a:ln>
          <a:effectLst/>
          <a:scene3d>
            <a:camera prst="orthographicFront"/>
            <a:lightRig rig="threePt" dir="t">
              <a:rot lat="0" lon="0" rev="4200000"/>
            </a:lightRig>
          </a:scene3d>
          <a:sp3d contourW="12700" prstMaterial="matte">
            <a:bevelT w="152400" h="57150"/>
            <a:contourClr>
              <a:schemeClr val="bg1"/>
            </a:contourClr>
          </a:sp3d>
        </p:spPr>
        <p:txBody>
          <a:bodyPr lIns="9121" tIns="9121" rIns="9121" bIns="9121" anchor="ctr"/>
          <a:lstStyle/>
          <a:p>
            <a:pPr marL="60162" indent="-60162" algn="ctr" fontAlgn="base">
              <a:spcBef>
                <a:spcPct val="0"/>
              </a:spcBef>
              <a:spcAft>
                <a:spcPct val="0"/>
              </a:spcAft>
            </a:pPr>
            <a:endParaRPr lang="en-US" sz="1097" b="1" dirty="0">
              <a:latin typeface="Arial" pitchFamily="34" charset="0"/>
              <a:cs typeface="Arial" pitchFamily="34" charset="0"/>
            </a:endParaRPr>
          </a:p>
        </p:txBody>
      </p:sp>
      <p:sp>
        <p:nvSpPr>
          <p:cNvPr id="17" name="TextBox 16">
            <a:extLst>
              <a:ext uri="{FF2B5EF4-FFF2-40B4-BE49-F238E27FC236}">
                <a16:creationId xmlns:a16="http://schemas.microsoft.com/office/drawing/2014/main" id="{CCD1CD7C-0B1C-42CB-BDC5-2A2255DEA2F7}"/>
              </a:ext>
            </a:extLst>
          </p:cNvPr>
          <p:cNvSpPr txBox="1"/>
          <p:nvPr/>
        </p:nvSpPr>
        <p:spPr>
          <a:xfrm>
            <a:off x="4204927" y="3732196"/>
            <a:ext cx="1333149" cy="614030"/>
          </a:xfrm>
          <a:prstGeom prst="rect">
            <a:avLst/>
          </a:prstGeom>
          <a:noFill/>
        </p:spPr>
        <p:txBody>
          <a:bodyPr wrap="square" rtlCol="0">
            <a:spAutoFit/>
          </a:bodyPr>
          <a:lstStyle/>
          <a:p>
            <a:pPr algn="ctr">
              <a:buNone/>
            </a:pPr>
            <a:r>
              <a:rPr lang="ru-RU" sz="1097" b="1" dirty="0">
                <a:latin typeface="Arial" pitchFamily="34" charset="0"/>
                <a:cs typeface="Arial" pitchFamily="34" charset="0"/>
              </a:rPr>
              <a:t>Разработка путем моделирования</a:t>
            </a:r>
            <a:endParaRPr lang="en-US" sz="1097" b="1" dirty="0">
              <a:latin typeface="Arial" pitchFamily="34" charset="0"/>
              <a:cs typeface="Arial" pitchFamily="34" charset="0"/>
            </a:endParaRPr>
          </a:p>
        </p:txBody>
      </p:sp>
      <p:sp>
        <p:nvSpPr>
          <p:cNvPr id="19" name="Pie 19">
            <a:extLst>
              <a:ext uri="{FF2B5EF4-FFF2-40B4-BE49-F238E27FC236}">
                <a16:creationId xmlns:a16="http://schemas.microsoft.com/office/drawing/2014/main" id="{476E4F55-9C85-4020-B71D-3009630BB753}"/>
              </a:ext>
            </a:extLst>
          </p:cNvPr>
          <p:cNvSpPr/>
          <p:nvPr/>
        </p:nvSpPr>
        <p:spPr>
          <a:xfrm rot="2700000">
            <a:off x="4243466" y="2283151"/>
            <a:ext cx="3511229" cy="3511230"/>
          </a:xfrm>
          <a:prstGeom prst="pie">
            <a:avLst>
              <a:gd name="adj1" fmla="val 10800520"/>
              <a:gd name="adj2" fmla="val 16200000"/>
            </a:avLst>
          </a:prstGeom>
          <a:gradFill>
            <a:gsLst>
              <a:gs pos="34000">
                <a:srgbClr val="D27809"/>
              </a:gs>
              <a:gs pos="100000">
                <a:schemeClr val="accent4">
                  <a:lumMod val="20000"/>
                  <a:lumOff val="80000"/>
                  <a:alpha val="82000"/>
                </a:schemeClr>
              </a:gs>
            </a:gsLst>
            <a:lin ang="1800000" scaled="0"/>
          </a:gradFill>
          <a:ln w="6350" cap="flat" cmpd="sng" algn="ctr">
            <a:noFill/>
            <a:prstDash val="solid"/>
            <a:round/>
            <a:headEnd type="none" w="med" len="med"/>
            <a:tailEnd type="none" w="med" len="med"/>
          </a:ln>
          <a:effectLst/>
          <a:scene3d>
            <a:camera prst="orthographicFront"/>
            <a:lightRig rig="threePt" dir="t">
              <a:rot lat="0" lon="0" rev="14400000"/>
            </a:lightRig>
          </a:scene3d>
          <a:sp3d contourW="12700" prstMaterial="matte">
            <a:bevelT w="152400" h="50800"/>
            <a:contourClr>
              <a:schemeClr val="bg1"/>
            </a:contourClr>
          </a:sp3d>
        </p:spPr>
        <p:txBody>
          <a:bodyPr vert="horz" wrap="square" lIns="91214" tIns="45607" rIns="91214" bIns="45607" numCol="1" rtlCol="0" anchor="ctr" anchorCtr="0" compatLnSpc="1">
            <a:prstTxWarp prst="textNoShape">
              <a:avLst/>
            </a:prstTxWarp>
          </a:bodyPr>
          <a:lstStyle/>
          <a:p>
            <a:pPr algn="ctr"/>
            <a:endParaRPr lang="en-US" sz="1197" b="1" dirty="0">
              <a:latin typeface="Arial" pitchFamily="34" charset="0"/>
              <a:cs typeface="Arial" pitchFamily="34" charset="0"/>
            </a:endParaRPr>
          </a:p>
        </p:txBody>
      </p:sp>
      <p:sp>
        <p:nvSpPr>
          <p:cNvPr id="20" name="TextBox 19">
            <a:extLst>
              <a:ext uri="{FF2B5EF4-FFF2-40B4-BE49-F238E27FC236}">
                <a16:creationId xmlns:a16="http://schemas.microsoft.com/office/drawing/2014/main" id="{357503BD-F4C0-4EEE-8A4C-B40524353731}"/>
              </a:ext>
            </a:extLst>
          </p:cNvPr>
          <p:cNvSpPr txBox="1"/>
          <p:nvPr/>
        </p:nvSpPr>
        <p:spPr>
          <a:xfrm>
            <a:off x="5332554" y="2725238"/>
            <a:ext cx="1342867" cy="429821"/>
          </a:xfrm>
          <a:prstGeom prst="rect">
            <a:avLst/>
          </a:prstGeom>
          <a:noFill/>
        </p:spPr>
        <p:txBody>
          <a:bodyPr wrap="square" rtlCol="0">
            <a:spAutoFit/>
          </a:bodyPr>
          <a:lstStyle/>
          <a:p>
            <a:pPr algn="ctr">
              <a:buNone/>
            </a:pPr>
            <a:r>
              <a:rPr lang="ru-RU" sz="1097" b="1" dirty="0">
                <a:latin typeface="Arial" pitchFamily="34" charset="0"/>
                <a:cs typeface="Arial" pitchFamily="34" charset="0"/>
              </a:rPr>
              <a:t>Исполняемые спецификации</a:t>
            </a:r>
            <a:endParaRPr lang="en-US" sz="1097" b="1" dirty="0">
              <a:latin typeface="Arial" pitchFamily="34" charset="0"/>
              <a:cs typeface="Arial" pitchFamily="34" charset="0"/>
            </a:endParaRPr>
          </a:p>
        </p:txBody>
      </p:sp>
      <p:sp>
        <p:nvSpPr>
          <p:cNvPr id="22" name="Pie 22">
            <a:extLst>
              <a:ext uri="{FF2B5EF4-FFF2-40B4-BE49-F238E27FC236}">
                <a16:creationId xmlns:a16="http://schemas.microsoft.com/office/drawing/2014/main" id="{49371782-DB82-418F-ADA2-76A804F5F47A}"/>
              </a:ext>
            </a:extLst>
          </p:cNvPr>
          <p:cNvSpPr/>
          <p:nvPr/>
        </p:nvSpPr>
        <p:spPr>
          <a:xfrm rot="2700000" flipH="1">
            <a:off x="4295310" y="2334463"/>
            <a:ext cx="3511230" cy="3511230"/>
          </a:xfrm>
          <a:prstGeom prst="pie">
            <a:avLst>
              <a:gd name="adj1" fmla="val 10800520"/>
              <a:gd name="adj2" fmla="val 16200000"/>
            </a:avLst>
          </a:prstGeom>
          <a:gradFill flip="none" rotWithShape="1">
            <a:gsLst>
              <a:gs pos="0">
                <a:srgbClr val="609EC8"/>
              </a:gs>
              <a:gs pos="100000">
                <a:srgbClr val="9CBACC">
                  <a:alpha val="48000"/>
                </a:srgbClr>
              </a:gs>
            </a:gsLst>
            <a:lin ang="2700000" scaled="1"/>
            <a:tileRect/>
          </a:gradFill>
          <a:ln w="12700">
            <a:noFill/>
          </a:ln>
          <a:effectLst/>
          <a:scene3d>
            <a:camera prst="orthographicFront"/>
            <a:lightRig rig="threePt" dir="t"/>
          </a:scene3d>
          <a:sp3d extrusionH="76200" prstMaterial="matte">
            <a:bevelT w="139700" h="635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60162" algn="ctr" fontAlgn="base">
              <a:spcBef>
                <a:spcPct val="0"/>
              </a:spcBef>
              <a:spcAft>
                <a:spcPct val="0"/>
              </a:spcAft>
            </a:pPr>
            <a:endParaRPr lang="en-US" sz="1197" b="1" dirty="0">
              <a:latin typeface="Arial" pitchFamily="34" charset="0"/>
              <a:cs typeface="Arial" pitchFamily="34" charset="0"/>
            </a:endParaRPr>
          </a:p>
        </p:txBody>
      </p:sp>
      <p:sp>
        <p:nvSpPr>
          <p:cNvPr id="23" name="TextBox 22">
            <a:extLst>
              <a:ext uri="{FF2B5EF4-FFF2-40B4-BE49-F238E27FC236}">
                <a16:creationId xmlns:a16="http://schemas.microsoft.com/office/drawing/2014/main" id="{87319FF8-70B6-44A8-AD21-00EBEA58CBFA}"/>
              </a:ext>
            </a:extLst>
          </p:cNvPr>
          <p:cNvSpPr txBox="1"/>
          <p:nvPr/>
        </p:nvSpPr>
        <p:spPr>
          <a:xfrm>
            <a:off x="6420911" y="3732193"/>
            <a:ext cx="1267355" cy="598679"/>
          </a:xfrm>
          <a:prstGeom prst="rect">
            <a:avLst/>
          </a:prstGeom>
          <a:noFill/>
        </p:spPr>
        <p:txBody>
          <a:bodyPr wrap="square" rtlCol="0">
            <a:spAutoFit/>
          </a:bodyPr>
          <a:lstStyle/>
          <a:p>
            <a:pPr algn="ctr">
              <a:buNone/>
            </a:pPr>
            <a:r>
              <a:rPr lang="ru-RU" sz="1097" b="1" dirty="0">
                <a:latin typeface="Arial" pitchFamily="34" charset="0"/>
                <a:cs typeface="Arial" pitchFamily="34" charset="0"/>
              </a:rPr>
              <a:t>Непрерывное тестирование</a:t>
            </a:r>
          </a:p>
          <a:p>
            <a:pPr algn="ctr">
              <a:buNone/>
            </a:pPr>
            <a:r>
              <a:rPr lang="ru-RU" sz="1097" b="1" dirty="0">
                <a:latin typeface="Arial" pitchFamily="34" charset="0"/>
                <a:cs typeface="Arial" pitchFamily="34" charset="0"/>
              </a:rPr>
              <a:t>и верификация</a:t>
            </a:r>
            <a:endParaRPr lang="en-US" sz="1097" b="1" dirty="0">
              <a:latin typeface="Arial" pitchFamily="34" charset="0"/>
              <a:cs typeface="Arial" pitchFamily="34" charset="0"/>
            </a:endParaRPr>
          </a:p>
        </p:txBody>
      </p:sp>
      <p:sp>
        <p:nvSpPr>
          <p:cNvPr id="25" name="Pie 25">
            <a:extLst>
              <a:ext uri="{FF2B5EF4-FFF2-40B4-BE49-F238E27FC236}">
                <a16:creationId xmlns:a16="http://schemas.microsoft.com/office/drawing/2014/main" id="{F0DFE9E1-3C89-4535-94CF-7CCCDE0779F2}"/>
              </a:ext>
            </a:extLst>
          </p:cNvPr>
          <p:cNvSpPr/>
          <p:nvPr/>
        </p:nvSpPr>
        <p:spPr>
          <a:xfrm rot="8100000" flipH="1">
            <a:off x="4243466" y="2386272"/>
            <a:ext cx="3511230" cy="3511231"/>
          </a:xfrm>
          <a:prstGeom prst="pie">
            <a:avLst>
              <a:gd name="adj1" fmla="val 10800520"/>
              <a:gd name="adj2" fmla="val 16200000"/>
            </a:avLst>
          </a:prstGeom>
          <a:gradFill flip="none" rotWithShape="1">
            <a:gsLst>
              <a:gs pos="4000">
                <a:srgbClr val="5A6816"/>
              </a:gs>
              <a:gs pos="100000">
                <a:schemeClr val="accent3">
                  <a:lumMod val="20000"/>
                  <a:lumOff val="80000"/>
                </a:schemeClr>
              </a:gs>
            </a:gsLst>
            <a:lin ang="2700000" scaled="1"/>
            <a:tileRect/>
          </a:gradFill>
          <a:ln w="6350" cap="flat" cmpd="sng" algn="ctr">
            <a:noFill/>
            <a:prstDash val="solid"/>
            <a:round/>
            <a:headEnd type="none" w="med" len="med"/>
            <a:tailEnd type="none" w="med" len="med"/>
          </a:ln>
          <a:effectLst/>
          <a:scene3d>
            <a:camera prst="orthographicFront"/>
            <a:lightRig rig="threePt" dir="t">
              <a:rot lat="0" lon="0" rev="10200000"/>
            </a:lightRig>
          </a:scene3d>
          <a:sp3d contourW="12700" prstMaterial="matte">
            <a:bevelT w="127000" h="50800"/>
            <a:contourClr>
              <a:schemeClr val="bg1"/>
            </a:contourClr>
          </a:sp3d>
        </p:spPr>
        <p:txBody>
          <a:bodyPr vert="horz" wrap="square" lIns="91214" tIns="45607" rIns="91214" bIns="45607" numCol="1" rtlCol="0" anchor="ctr" anchorCtr="0" compatLnSpc="1">
            <a:prstTxWarp prst="textNoShape">
              <a:avLst/>
            </a:prstTxWarp>
          </a:bodyPr>
          <a:lstStyle/>
          <a:p>
            <a:pPr algn="ctr"/>
            <a:endParaRPr lang="en-US" sz="1197" b="1" dirty="0">
              <a:latin typeface="Arial" pitchFamily="34" charset="0"/>
              <a:cs typeface="Arial" pitchFamily="34" charset="0"/>
            </a:endParaRPr>
          </a:p>
        </p:txBody>
      </p:sp>
      <p:sp>
        <p:nvSpPr>
          <p:cNvPr id="26" name="TextBox 25">
            <a:extLst>
              <a:ext uri="{FF2B5EF4-FFF2-40B4-BE49-F238E27FC236}">
                <a16:creationId xmlns:a16="http://schemas.microsoft.com/office/drawing/2014/main" id="{30398E67-ACE1-47B9-AA7D-C6B088E4FC11}"/>
              </a:ext>
            </a:extLst>
          </p:cNvPr>
          <p:cNvSpPr txBox="1"/>
          <p:nvPr/>
        </p:nvSpPr>
        <p:spPr>
          <a:xfrm>
            <a:off x="5220457" y="5012818"/>
            <a:ext cx="1615330" cy="429821"/>
          </a:xfrm>
          <a:prstGeom prst="rect">
            <a:avLst/>
          </a:prstGeom>
          <a:noFill/>
        </p:spPr>
        <p:txBody>
          <a:bodyPr wrap="square" rtlCol="0">
            <a:spAutoFit/>
          </a:bodyPr>
          <a:lstStyle/>
          <a:p>
            <a:pPr algn="ctr">
              <a:buNone/>
            </a:pPr>
            <a:r>
              <a:rPr lang="ru-RU" sz="1097" b="1" dirty="0">
                <a:latin typeface="Arial" pitchFamily="34" charset="0"/>
                <a:cs typeface="Arial" pitchFamily="34" charset="0"/>
              </a:rPr>
              <a:t>Автоматическая генерация кода</a:t>
            </a:r>
            <a:endParaRPr lang="en-US" sz="1097" b="1" dirty="0">
              <a:latin typeface="Arial" pitchFamily="34" charset="0"/>
              <a:cs typeface="Arial" pitchFamily="34" charset="0"/>
            </a:endParaRPr>
          </a:p>
        </p:txBody>
      </p:sp>
      <p:sp>
        <p:nvSpPr>
          <p:cNvPr id="27" name="Oval 27">
            <a:extLst>
              <a:ext uri="{FF2B5EF4-FFF2-40B4-BE49-F238E27FC236}">
                <a16:creationId xmlns:a16="http://schemas.microsoft.com/office/drawing/2014/main" id="{26618F1D-E8AB-4C1C-B676-95FB5F88D1D3}"/>
              </a:ext>
            </a:extLst>
          </p:cNvPr>
          <p:cNvSpPr/>
          <p:nvPr/>
        </p:nvSpPr>
        <p:spPr>
          <a:xfrm>
            <a:off x="5503425" y="3596369"/>
            <a:ext cx="990222" cy="990223"/>
          </a:xfrm>
          <a:prstGeom prst="ellipse">
            <a:avLst/>
          </a:prstGeom>
          <a:solidFill>
            <a:schemeClr val="tx1">
              <a:lumMod val="75000"/>
              <a:lumOff val="25000"/>
            </a:schemeClr>
          </a:solidFill>
          <a:ln w="25400">
            <a:solidFill>
              <a:schemeClr val="bg1"/>
            </a:solidFill>
          </a:ln>
          <a:effectLst>
            <a:outerShdw blurRad="63500" sx="104000" sy="104000" algn="ctr" rotWithShape="0">
              <a:prstClr val="black">
                <a:alpha val="40000"/>
              </a:prstClr>
            </a:outerShdw>
          </a:effectLst>
          <a:scene3d>
            <a:camera prst="orthographicFront"/>
            <a:lightRig rig="threePt" dir="t"/>
          </a:scene3d>
          <a:sp3d extrusionH="95250">
            <a:bevelT w="133350" h="38100"/>
            <a:bevelB w="0" h="0"/>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1397" b="1" dirty="0">
                <a:latin typeface="Arial" pitchFamily="34" charset="0"/>
                <a:cs typeface="Arial" pitchFamily="34" charset="0"/>
              </a:rPr>
              <a:t>Модели</a:t>
            </a:r>
            <a:endParaRPr lang="en-US" sz="1397" b="1" dirty="0">
              <a:latin typeface="Arial" pitchFamily="34" charset="0"/>
              <a:cs typeface="Arial" pitchFamily="34" charset="0"/>
            </a:endParaRPr>
          </a:p>
        </p:txBody>
      </p:sp>
      <p:sp>
        <p:nvSpPr>
          <p:cNvPr id="29" name="Oval 59">
            <a:extLst>
              <a:ext uri="{FF2B5EF4-FFF2-40B4-BE49-F238E27FC236}">
                <a16:creationId xmlns:a16="http://schemas.microsoft.com/office/drawing/2014/main" id="{C9FFF0B0-A022-4F54-85C8-B00DC43DED5E}"/>
              </a:ext>
            </a:extLst>
          </p:cNvPr>
          <p:cNvSpPr>
            <a:spLocks noChangeAspect="1"/>
          </p:cNvSpPr>
          <p:nvPr/>
        </p:nvSpPr>
        <p:spPr bwMode="auto">
          <a:xfrm>
            <a:off x="4051634" y="2134549"/>
            <a:ext cx="3882922" cy="3882921"/>
          </a:xfrm>
          <a:prstGeom prst="ellipse">
            <a:avLst/>
          </a:prstGeom>
          <a:noFill/>
          <a:ln w="57150" cap="flat" cmpd="sng" algn="ctr">
            <a:solidFill>
              <a:srgbClr val="F2B404"/>
            </a:solid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1928" eaLnBrk="0" fontAlgn="base" hangingPunct="0">
              <a:spcBef>
                <a:spcPct val="0"/>
              </a:spcBef>
              <a:spcAft>
                <a:spcPct val="0"/>
              </a:spcAft>
            </a:pPr>
            <a:endParaRPr lang="en-US" sz="1097">
              <a:latin typeface="Times New Roman" pitchFamily="18" charset="0"/>
            </a:endParaRPr>
          </a:p>
        </p:txBody>
      </p:sp>
      <p:sp>
        <p:nvSpPr>
          <p:cNvPr id="30" name="Freeform 60">
            <a:extLst>
              <a:ext uri="{FF2B5EF4-FFF2-40B4-BE49-F238E27FC236}">
                <a16:creationId xmlns:a16="http://schemas.microsoft.com/office/drawing/2014/main" id="{A99DABE5-652F-4980-B12B-356BF3F12677}"/>
              </a:ext>
            </a:extLst>
          </p:cNvPr>
          <p:cNvSpPr/>
          <p:nvPr/>
        </p:nvSpPr>
        <p:spPr bwMode="auto">
          <a:xfrm rot="18900000">
            <a:off x="7220768" y="2574828"/>
            <a:ext cx="230338" cy="198567"/>
          </a:xfrm>
          <a:custGeom>
            <a:avLst/>
            <a:gdLst>
              <a:gd name="connsiteX0" fmla="*/ 0 w 167250"/>
              <a:gd name="connsiteY0" fmla="*/ 144181 h 144181"/>
              <a:gd name="connsiteX1" fmla="*/ 83625 w 167250"/>
              <a:gd name="connsiteY1" fmla="*/ 0 h 144181"/>
              <a:gd name="connsiteX2" fmla="*/ 167250 w 167250"/>
              <a:gd name="connsiteY2" fmla="*/ 144181 h 144181"/>
              <a:gd name="connsiteX3" fmla="*/ 0 w 167250"/>
              <a:gd name="connsiteY3" fmla="*/ 144181 h 144181"/>
              <a:gd name="connsiteX0" fmla="*/ 0 w 167250"/>
              <a:gd name="connsiteY0" fmla="*/ 144181 h 235621"/>
              <a:gd name="connsiteX1" fmla="*/ 83625 w 167250"/>
              <a:gd name="connsiteY1" fmla="*/ 0 h 235621"/>
              <a:gd name="connsiteX2" fmla="*/ 167250 w 167250"/>
              <a:gd name="connsiteY2" fmla="*/ 144181 h 235621"/>
              <a:gd name="connsiteX3" fmla="*/ 91440 w 167250"/>
              <a:gd name="connsiteY3" fmla="*/ 235621 h 235621"/>
              <a:gd name="connsiteX0" fmla="*/ 0 w 167250"/>
              <a:gd name="connsiteY0" fmla="*/ 144181 h 144181"/>
              <a:gd name="connsiteX1" fmla="*/ 83625 w 167250"/>
              <a:gd name="connsiteY1" fmla="*/ 0 h 144181"/>
              <a:gd name="connsiteX2" fmla="*/ 167250 w 167250"/>
              <a:gd name="connsiteY2" fmla="*/ 144181 h 144181"/>
            </a:gdLst>
            <a:ahLst/>
            <a:cxnLst>
              <a:cxn ang="0">
                <a:pos x="connsiteX0" y="connsiteY0"/>
              </a:cxn>
              <a:cxn ang="0">
                <a:pos x="connsiteX1" y="connsiteY1"/>
              </a:cxn>
              <a:cxn ang="0">
                <a:pos x="connsiteX2" y="connsiteY2"/>
              </a:cxn>
            </a:cxnLst>
            <a:rect l="l" t="t" r="r" b="b"/>
            <a:pathLst>
              <a:path w="167250" h="144181">
                <a:moveTo>
                  <a:pt x="0" y="144181"/>
                </a:moveTo>
                <a:lnTo>
                  <a:pt x="83625" y="0"/>
                </a:lnTo>
                <a:lnTo>
                  <a:pt x="167250" y="144181"/>
                </a:lnTo>
              </a:path>
            </a:pathLst>
          </a:custGeom>
          <a:solidFill>
            <a:srgbClr val="F2B404"/>
          </a:solidFill>
          <a:ln w="12700"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1928" eaLnBrk="0" fontAlgn="base" hangingPunct="0">
              <a:spcBef>
                <a:spcPct val="0"/>
              </a:spcBef>
              <a:spcAft>
                <a:spcPct val="0"/>
              </a:spcAft>
            </a:pPr>
            <a:endParaRPr lang="en-US" sz="1097">
              <a:latin typeface="Times New Roman" pitchFamily="18" charset="0"/>
            </a:endParaRPr>
          </a:p>
        </p:txBody>
      </p:sp>
      <p:sp>
        <p:nvSpPr>
          <p:cNvPr id="31" name="Freeform 61">
            <a:extLst>
              <a:ext uri="{FF2B5EF4-FFF2-40B4-BE49-F238E27FC236}">
                <a16:creationId xmlns:a16="http://schemas.microsoft.com/office/drawing/2014/main" id="{615F73C4-BCAA-4D6E-9EB6-D70F9899DE1B}"/>
              </a:ext>
            </a:extLst>
          </p:cNvPr>
          <p:cNvSpPr/>
          <p:nvPr/>
        </p:nvSpPr>
        <p:spPr bwMode="auto">
          <a:xfrm rot="8100000">
            <a:off x="4563534" y="5399921"/>
            <a:ext cx="230338" cy="198567"/>
          </a:xfrm>
          <a:custGeom>
            <a:avLst/>
            <a:gdLst>
              <a:gd name="connsiteX0" fmla="*/ 0 w 167250"/>
              <a:gd name="connsiteY0" fmla="*/ 144181 h 144181"/>
              <a:gd name="connsiteX1" fmla="*/ 83625 w 167250"/>
              <a:gd name="connsiteY1" fmla="*/ 0 h 144181"/>
              <a:gd name="connsiteX2" fmla="*/ 167250 w 167250"/>
              <a:gd name="connsiteY2" fmla="*/ 144181 h 144181"/>
              <a:gd name="connsiteX3" fmla="*/ 0 w 167250"/>
              <a:gd name="connsiteY3" fmla="*/ 144181 h 144181"/>
              <a:gd name="connsiteX0" fmla="*/ 0 w 167250"/>
              <a:gd name="connsiteY0" fmla="*/ 144181 h 235621"/>
              <a:gd name="connsiteX1" fmla="*/ 83625 w 167250"/>
              <a:gd name="connsiteY1" fmla="*/ 0 h 235621"/>
              <a:gd name="connsiteX2" fmla="*/ 167250 w 167250"/>
              <a:gd name="connsiteY2" fmla="*/ 144181 h 235621"/>
              <a:gd name="connsiteX3" fmla="*/ 91440 w 167250"/>
              <a:gd name="connsiteY3" fmla="*/ 235621 h 235621"/>
              <a:gd name="connsiteX0" fmla="*/ 0 w 167250"/>
              <a:gd name="connsiteY0" fmla="*/ 144181 h 144181"/>
              <a:gd name="connsiteX1" fmla="*/ 83625 w 167250"/>
              <a:gd name="connsiteY1" fmla="*/ 0 h 144181"/>
              <a:gd name="connsiteX2" fmla="*/ 167250 w 167250"/>
              <a:gd name="connsiteY2" fmla="*/ 144181 h 144181"/>
            </a:gdLst>
            <a:ahLst/>
            <a:cxnLst>
              <a:cxn ang="0">
                <a:pos x="connsiteX0" y="connsiteY0"/>
              </a:cxn>
              <a:cxn ang="0">
                <a:pos x="connsiteX1" y="connsiteY1"/>
              </a:cxn>
              <a:cxn ang="0">
                <a:pos x="connsiteX2" y="connsiteY2"/>
              </a:cxn>
            </a:cxnLst>
            <a:rect l="l" t="t" r="r" b="b"/>
            <a:pathLst>
              <a:path w="167250" h="144181">
                <a:moveTo>
                  <a:pt x="0" y="144181"/>
                </a:moveTo>
                <a:lnTo>
                  <a:pt x="83625" y="0"/>
                </a:lnTo>
                <a:lnTo>
                  <a:pt x="167250" y="144181"/>
                </a:lnTo>
              </a:path>
            </a:pathLst>
          </a:custGeom>
          <a:solidFill>
            <a:srgbClr val="F2B404"/>
          </a:solidFill>
          <a:ln w="12700"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1928" eaLnBrk="0" fontAlgn="base" hangingPunct="0">
              <a:spcBef>
                <a:spcPct val="0"/>
              </a:spcBef>
              <a:spcAft>
                <a:spcPct val="0"/>
              </a:spcAft>
            </a:pPr>
            <a:endParaRPr lang="en-US" sz="1097">
              <a:latin typeface="Times New Roman" pitchFamily="18" charset="0"/>
            </a:endParaRPr>
          </a:p>
        </p:txBody>
      </p:sp>
      <p:sp>
        <p:nvSpPr>
          <p:cNvPr id="32" name="Freeform 62">
            <a:extLst>
              <a:ext uri="{FF2B5EF4-FFF2-40B4-BE49-F238E27FC236}">
                <a16:creationId xmlns:a16="http://schemas.microsoft.com/office/drawing/2014/main" id="{909B96A6-30A2-4F0E-8F5B-87C46D26BA28}"/>
              </a:ext>
            </a:extLst>
          </p:cNvPr>
          <p:cNvSpPr/>
          <p:nvPr/>
        </p:nvSpPr>
        <p:spPr bwMode="auto">
          <a:xfrm rot="2700000">
            <a:off x="7290445" y="5314409"/>
            <a:ext cx="230338" cy="198567"/>
          </a:xfrm>
          <a:custGeom>
            <a:avLst/>
            <a:gdLst>
              <a:gd name="connsiteX0" fmla="*/ 0 w 167250"/>
              <a:gd name="connsiteY0" fmla="*/ 144181 h 144181"/>
              <a:gd name="connsiteX1" fmla="*/ 83625 w 167250"/>
              <a:gd name="connsiteY1" fmla="*/ 0 h 144181"/>
              <a:gd name="connsiteX2" fmla="*/ 167250 w 167250"/>
              <a:gd name="connsiteY2" fmla="*/ 144181 h 144181"/>
              <a:gd name="connsiteX3" fmla="*/ 0 w 167250"/>
              <a:gd name="connsiteY3" fmla="*/ 144181 h 144181"/>
              <a:gd name="connsiteX0" fmla="*/ 0 w 167250"/>
              <a:gd name="connsiteY0" fmla="*/ 144181 h 235621"/>
              <a:gd name="connsiteX1" fmla="*/ 83625 w 167250"/>
              <a:gd name="connsiteY1" fmla="*/ 0 h 235621"/>
              <a:gd name="connsiteX2" fmla="*/ 167250 w 167250"/>
              <a:gd name="connsiteY2" fmla="*/ 144181 h 235621"/>
              <a:gd name="connsiteX3" fmla="*/ 91440 w 167250"/>
              <a:gd name="connsiteY3" fmla="*/ 235621 h 235621"/>
              <a:gd name="connsiteX0" fmla="*/ 0 w 167250"/>
              <a:gd name="connsiteY0" fmla="*/ 144181 h 144181"/>
              <a:gd name="connsiteX1" fmla="*/ 83625 w 167250"/>
              <a:gd name="connsiteY1" fmla="*/ 0 h 144181"/>
              <a:gd name="connsiteX2" fmla="*/ 167250 w 167250"/>
              <a:gd name="connsiteY2" fmla="*/ 144181 h 144181"/>
            </a:gdLst>
            <a:ahLst/>
            <a:cxnLst>
              <a:cxn ang="0">
                <a:pos x="connsiteX0" y="connsiteY0"/>
              </a:cxn>
              <a:cxn ang="0">
                <a:pos x="connsiteX1" y="connsiteY1"/>
              </a:cxn>
              <a:cxn ang="0">
                <a:pos x="connsiteX2" y="connsiteY2"/>
              </a:cxn>
            </a:cxnLst>
            <a:rect l="l" t="t" r="r" b="b"/>
            <a:pathLst>
              <a:path w="167250" h="144181">
                <a:moveTo>
                  <a:pt x="0" y="144181"/>
                </a:moveTo>
                <a:lnTo>
                  <a:pt x="83625" y="0"/>
                </a:lnTo>
                <a:lnTo>
                  <a:pt x="167250" y="144181"/>
                </a:lnTo>
              </a:path>
            </a:pathLst>
          </a:custGeom>
          <a:solidFill>
            <a:srgbClr val="F2B404"/>
          </a:solidFill>
          <a:ln w="12700"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1928" eaLnBrk="0" fontAlgn="base" hangingPunct="0">
              <a:spcBef>
                <a:spcPct val="0"/>
              </a:spcBef>
              <a:spcAft>
                <a:spcPct val="0"/>
              </a:spcAft>
            </a:pPr>
            <a:endParaRPr lang="en-US" sz="1097">
              <a:latin typeface="Times New Roman" pitchFamily="18" charset="0"/>
            </a:endParaRPr>
          </a:p>
        </p:txBody>
      </p:sp>
      <p:sp>
        <p:nvSpPr>
          <p:cNvPr id="33" name="Freeform 63">
            <a:extLst>
              <a:ext uri="{FF2B5EF4-FFF2-40B4-BE49-F238E27FC236}">
                <a16:creationId xmlns:a16="http://schemas.microsoft.com/office/drawing/2014/main" id="{4C30BF0A-236E-432D-8449-72E72B559796}"/>
              </a:ext>
            </a:extLst>
          </p:cNvPr>
          <p:cNvSpPr/>
          <p:nvPr/>
        </p:nvSpPr>
        <p:spPr bwMode="auto">
          <a:xfrm rot="13500000">
            <a:off x="4474853" y="2647672"/>
            <a:ext cx="230338" cy="198567"/>
          </a:xfrm>
          <a:custGeom>
            <a:avLst/>
            <a:gdLst>
              <a:gd name="connsiteX0" fmla="*/ 0 w 167250"/>
              <a:gd name="connsiteY0" fmla="*/ 144181 h 144181"/>
              <a:gd name="connsiteX1" fmla="*/ 83625 w 167250"/>
              <a:gd name="connsiteY1" fmla="*/ 0 h 144181"/>
              <a:gd name="connsiteX2" fmla="*/ 167250 w 167250"/>
              <a:gd name="connsiteY2" fmla="*/ 144181 h 144181"/>
              <a:gd name="connsiteX3" fmla="*/ 0 w 167250"/>
              <a:gd name="connsiteY3" fmla="*/ 144181 h 144181"/>
              <a:gd name="connsiteX0" fmla="*/ 0 w 167250"/>
              <a:gd name="connsiteY0" fmla="*/ 144181 h 235621"/>
              <a:gd name="connsiteX1" fmla="*/ 83625 w 167250"/>
              <a:gd name="connsiteY1" fmla="*/ 0 h 235621"/>
              <a:gd name="connsiteX2" fmla="*/ 167250 w 167250"/>
              <a:gd name="connsiteY2" fmla="*/ 144181 h 235621"/>
              <a:gd name="connsiteX3" fmla="*/ 91440 w 167250"/>
              <a:gd name="connsiteY3" fmla="*/ 235621 h 235621"/>
              <a:gd name="connsiteX0" fmla="*/ 0 w 167250"/>
              <a:gd name="connsiteY0" fmla="*/ 144181 h 144181"/>
              <a:gd name="connsiteX1" fmla="*/ 83625 w 167250"/>
              <a:gd name="connsiteY1" fmla="*/ 0 h 144181"/>
              <a:gd name="connsiteX2" fmla="*/ 167250 w 167250"/>
              <a:gd name="connsiteY2" fmla="*/ 144181 h 144181"/>
            </a:gdLst>
            <a:ahLst/>
            <a:cxnLst>
              <a:cxn ang="0">
                <a:pos x="connsiteX0" y="connsiteY0"/>
              </a:cxn>
              <a:cxn ang="0">
                <a:pos x="connsiteX1" y="connsiteY1"/>
              </a:cxn>
              <a:cxn ang="0">
                <a:pos x="connsiteX2" y="connsiteY2"/>
              </a:cxn>
            </a:cxnLst>
            <a:rect l="l" t="t" r="r" b="b"/>
            <a:pathLst>
              <a:path w="167250" h="144181">
                <a:moveTo>
                  <a:pt x="0" y="144181"/>
                </a:moveTo>
                <a:lnTo>
                  <a:pt x="83625" y="0"/>
                </a:lnTo>
                <a:lnTo>
                  <a:pt x="167250" y="144181"/>
                </a:lnTo>
              </a:path>
            </a:pathLst>
          </a:custGeom>
          <a:solidFill>
            <a:srgbClr val="F2B404"/>
          </a:solidFill>
          <a:ln w="12700"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1928" eaLnBrk="0" fontAlgn="base" hangingPunct="0">
              <a:spcBef>
                <a:spcPct val="0"/>
              </a:spcBef>
              <a:spcAft>
                <a:spcPct val="0"/>
              </a:spcAft>
            </a:pPr>
            <a:endParaRPr lang="en-US" sz="1097">
              <a:latin typeface="Times New Roman" pitchFamily="18" charset="0"/>
            </a:endParaRPr>
          </a:p>
        </p:txBody>
      </p:sp>
      <p:grpSp>
        <p:nvGrpSpPr>
          <p:cNvPr id="35" name="Group 34">
            <a:extLst>
              <a:ext uri="{FF2B5EF4-FFF2-40B4-BE49-F238E27FC236}">
                <a16:creationId xmlns:a16="http://schemas.microsoft.com/office/drawing/2014/main" id="{E60FAAA8-885B-4E7B-B13F-9DEEBC099B6B}"/>
              </a:ext>
            </a:extLst>
          </p:cNvPr>
          <p:cNvGrpSpPr>
            <a:grpSpLocks/>
          </p:cNvGrpSpPr>
          <p:nvPr/>
        </p:nvGrpSpPr>
        <p:grpSpPr bwMode="auto">
          <a:xfrm>
            <a:off x="685811" y="2495032"/>
            <a:ext cx="1916648" cy="999234"/>
            <a:chOff x="1824" y="2766"/>
            <a:chExt cx="910" cy="631"/>
          </a:xfrm>
        </p:grpSpPr>
        <p:pic>
          <p:nvPicPr>
            <p:cNvPr id="39" name="Picture 37" descr="sf_car2">
              <a:extLst>
                <a:ext uri="{FF2B5EF4-FFF2-40B4-BE49-F238E27FC236}">
                  <a16:creationId xmlns:a16="http://schemas.microsoft.com/office/drawing/2014/main" id="{BDCD4EA5-4639-49B7-81C6-13D6DC7CD906}"/>
                </a:ext>
              </a:extLst>
            </p:cNvPr>
            <p:cNvPicPr>
              <a:picLocks noChangeAspect="1" noChangeArrowheads="1"/>
            </p:cNvPicPr>
            <p:nvPr/>
          </p:nvPicPr>
          <p:blipFill>
            <a:blip r:embed="rId2" cstate="print"/>
            <a:srcRect/>
            <a:stretch>
              <a:fillRect/>
            </a:stretch>
          </p:blipFill>
          <p:spPr bwMode="auto">
            <a:xfrm>
              <a:off x="1824" y="2766"/>
              <a:ext cx="624" cy="512"/>
            </a:xfrm>
            <a:prstGeom prst="rect">
              <a:avLst/>
            </a:prstGeom>
            <a:solidFill>
              <a:schemeClr val="accent1">
                <a:lumMod val="20000"/>
                <a:lumOff val="80000"/>
              </a:schemeClr>
            </a:solidFill>
            <a:ln>
              <a:headEnd/>
              <a:tailEnd/>
            </a:ln>
          </p:spPr>
        </p:pic>
        <p:pic>
          <p:nvPicPr>
            <p:cNvPr id="40" name="Picture 38" descr="uwb2">
              <a:extLst>
                <a:ext uri="{FF2B5EF4-FFF2-40B4-BE49-F238E27FC236}">
                  <a16:creationId xmlns:a16="http://schemas.microsoft.com/office/drawing/2014/main" id="{BE167B3E-6FBD-4668-99EC-FA79B2AECEE5}"/>
                </a:ext>
              </a:extLst>
            </p:cNvPr>
            <p:cNvPicPr>
              <a:picLocks noChangeAspect="1" noChangeArrowheads="1"/>
            </p:cNvPicPr>
            <p:nvPr/>
          </p:nvPicPr>
          <p:blipFill>
            <a:blip r:embed="rId3" cstate="print"/>
            <a:srcRect/>
            <a:stretch>
              <a:fillRect/>
            </a:stretch>
          </p:blipFill>
          <p:spPr bwMode="auto">
            <a:xfrm>
              <a:off x="1929" y="3151"/>
              <a:ext cx="805" cy="246"/>
            </a:xfrm>
            <a:prstGeom prst="rect">
              <a:avLst/>
            </a:prstGeom>
            <a:solidFill>
              <a:schemeClr val="accent1">
                <a:lumMod val="20000"/>
                <a:lumOff val="80000"/>
              </a:schemeClr>
            </a:solidFill>
            <a:ln>
              <a:headEnd/>
              <a:tailEnd/>
            </a:ln>
          </p:spPr>
        </p:pic>
      </p:grpSp>
      <p:cxnSp>
        <p:nvCxnSpPr>
          <p:cNvPr id="36" name="Straight Connector 39">
            <a:extLst>
              <a:ext uri="{FF2B5EF4-FFF2-40B4-BE49-F238E27FC236}">
                <a16:creationId xmlns:a16="http://schemas.microsoft.com/office/drawing/2014/main" id="{9050AEF3-EB79-4973-9179-19615167E9E7}"/>
              </a:ext>
            </a:extLst>
          </p:cNvPr>
          <p:cNvCxnSpPr/>
          <p:nvPr/>
        </p:nvCxnSpPr>
        <p:spPr>
          <a:xfrm flipH="1" flipV="1">
            <a:off x="3312529" y="4048321"/>
            <a:ext cx="1214536" cy="0"/>
          </a:xfrm>
          <a:prstGeom prst="line">
            <a:avLst/>
          </a:prstGeom>
          <a:solidFill>
            <a:schemeClr val="accent1"/>
          </a:solidFill>
          <a:ln w="15875" cap="flat" cmpd="sng" algn="ctr">
            <a:solidFill>
              <a:schemeClr val="tx1"/>
            </a:solidFill>
            <a:prstDash val="solid"/>
            <a:round/>
            <a:headEnd type="oval" w="med" len="med"/>
            <a:tailEnd type="none" w="med" len="med"/>
          </a:ln>
          <a:effectLst/>
        </p:spPr>
      </p:cxnSp>
      <p:sp>
        <p:nvSpPr>
          <p:cNvPr id="37" name="AutoShape 32">
            <a:extLst>
              <a:ext uri="{FF2B5EF4-FFF2-40B4-BE49-F238E27FC236}">
                <a16:creationId xmlns:a16="http://schemas.microsoft.com/office/drawing/2014/main" id="{81398208-E7CA-43E5-9FBB-155E58C3D426}"/>
              </a:ext>
            </a:extLst>
          </p:cNvPr>
          <p:cNvSpPr>
            <a:spLocks noChangeArrowheads="1"/>
          </p:cNvSpPr>
          <p:nvPr/>
        </p:nvSpPr>
        <p:spPr bwMode="auto">
          <a:xfrm>
            <a:off x="355332" y="3579423"/>
            <a:ext cx="3093672" cy="757745"/>
          </a:xfrm>
          <a:prstGeom prst="roundRect">
            <a:avLst>
              <a:gd name="adj" fmla="val 10162"/>
            </a:avLst>
          </a:prstGeom>
          <a:solidFill>
            <a:schemeClr val="accent1">
              <a:lumMod val="20000"/>
              <a:lumOff val="80000"/>
            </a:schemeClr>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lIns="9121" tIns="9121" rIns="9121" bIns="9121" anchor="ctr"/>
          <a:lstStyle/>
          <a:p>
            <a:pPr marL="60162" indent="-60162" algn="ctr" fontAlgn="base">
              <a:spcBef>
                <a:spcPct val="0"/>
              </a:spcBef>
              <a:spcAft>
                <a:spcPct val="0"/>
              </a:spcAft>
            </a:pPr>
            <a:endParaRPr lang="en-US" sz="1097" b="1" dirty="0">
              <a:solidFill>
                <a:schemeClr val="lt1"/>
              </a:solidFill>
              <a:latin typeface="Arial" pitchFamily="34" charset="0"/>
              <a:cs typeface="Arial" pitchFamily="34" charset="0"/>
            </a:endParaRPr>
          </a:p>
        </p:txBody>
      </p:sp>
      <p:sp>
        <p:nvSpPr>
          <p:cNvPr id="38" name="TextBox 37">
            <a:extLst>
              <a:ext uri="{FF2B5EF4-FFF2-40B4-BE49-F238E27FC236}">
                <a16:creationId xmlns:a16="http://schemas.microsoft.com/office/drawing/2014/main" id="{BA329782-612A-4A4D-B33E-4A613D825760}"/>
              </a:ext>
            </a:extLst>
          </p:cNvPr>
          <p:cNvSpPr txBox="1"/>
          <p:nvPr/>
        </p:nvSpPr>
        <p:spPr>
          <a:xfrm>
            <a:off x="325662" y="3581200"/>
            <a:ext cx="3228119" cy="690783"/>
          </a:xfrm>
          <a:prstGeom prst="rect">
            <a:avLst/>
          </a:prstGeom>
          <a:noFill/>
        </p:spPr>
        <p:txBody>
          <a:bodyPr wrap="square" rtlCol="0">
            <a:spAutoFit/>
          </a:bodyPr>
          <a:lstStyle/>
          <a:p>
            <a:r>
              <a:rPr lang="ru-RU" sz="1496" b="1" u="sng" dirty="0">
                <a:solidFill>
                  <a:prstClr val="black"/>
                </a:solidFill>
                <a:latin typeface="Arial" pitchFamily="34" charset="0"/>
              </a:rPr>
              <a:t>Симуляция</a:t>
            </a:r>
            <a:endParaRPr lang="en-US" sz="1496" b="1" u="sng" dirty="0">
              <a:solidFill>
                <a:prstClr val="black"/>
              </a:solidFill>
              <a:latin typeface="Arial" pitchFamily="34" charset="0"/>
            </a:endParaRPr>
          </a:p>
          <a:p>
            <a:pPr>
              <a:buFontTx/>
              <a:buChar char="-"/>
            </a:pPr>
            <a:r>
              <a:rPr lang="ru-RU" sz="1197" b="1" dirty="0">
                <a:solidFill>
                  <a:prstClr val="black"/>
                </a:solidFill>
                <a:latin typeface="Arial" pitchFamily="34" charset="0"/>
              </a:rPr>
              <a:t>Без реальных прототипов</a:t>
            </a:r>
            <a:endParaRPr lang="en-US" sz="1197" b="1" dirty="0">
              <a:solidFill>
                <a:prstClr val="black"/>
              </a:solidFill>
              <a:latin typeface="Arial" pitchFamily="34" charset="0"/>
            </a:endParaRPr>
          </a:p>
          <a:p>
            <a:pPr>
              <a:buFontTx/>
              <a:buChar char="-"/>
            </a:pPr>
            <a:r>
              <a:rPr lang="ru-RU" sz="1197" b="1" dirty="0">
                <a:solidFill>
                  <a:prstClr val="black"/>
                </a:solidFill>
                <a:latin typeface="Arial" pitchFamily="34" charset="0"/>
              </a:rPr>
              <a:t>Проверка гипотез</a:t>
            </a:r>
            <a:endParaRPr lang="en-US" sz="1197" b="1" dirty="0">
              <a:solidFill>
                <a:prstClr val="black"/>
              </a:solidFill>
              <a:latin typeface="Arial" pitchFamily="34" charset="0"/>
            </a:endParaRPr>
          </a:p>
        </p:txBody>
      </p:sp>
      <p:grpSp>
        <p:nvGrpSpPr>
          <p:cNvPr id="42" name="Group 57">
            <a:extLst>
              <a:ext uri="{FF2B5EF4-FFF2-40B4-BE49-F238E27FC236}">
                <a16:creationId xmlns:a16="http://schemas.microsoft.com/office/drawing/2014/main" id="{00E469DD-1C73-45D5-8E62-CD01D6BF8948}"/>
              </a:ext>
            </a:extLst>
          </p:cNvPr>
          <p:cNvGrpSpPr/>
          <p:nvPr/>
        </p:nvGrpSpPr>
        <p:grpSpPr>
          <a:xfrm>
            <a:off x="9733855" y="4421933"/>
            <a:ext cx="1819762" cy="1292196"/>
            <a:chOff x="7162800" y="2684753"/>
            <a:chExt cx="1371600" cy="1295400"/>
          </a:xfrm>
        </p:grpSpPr>
        <p:sp>
          <p:nvSpPr>
            <p:cNvPr id="46" name="AutoShape 28">
              <a:extLst>
                <a:ext uri="{FF2B5EF4-FFF2-40B4-BE49-F238E27FC236}">
                  <a16:creationId xmlns:a16="http://schemas.microsoft.com/office/drawing/2014/main" id="{B604A465-FF53-4DB0-BBD8-1CB09565AE1C}"/>
                </a:ext>
              </a:extLst>
            </p:cNvPr>
            <p:cNvSpPr>
              <a:spLocks noChangeArrowheads="1"/>
            </p:cNvSpPr>
            <p:nvPr/>
          </p:nvSpPr>
          <p:spPr bwMode="auto">
            <a:xfrm>
              <a:off x="8153400" y="2942567"/>
              <a:ext cx="381000" cy="838200"/>
            </a:xfrm>
            <a:prstGeom prst="curvedLeftArrow">
              <a:avLst>
                <a:gd name="adj1" fmla="val 44000"/>
                <a:gd name="adj2" fmla="val 88000"/>
                <a:gd name="adj3" fmla="val 33333"/>
              </a:avLst>
            </a:prstGeom>
            <a:noFill/>
            <a:ln w="9525">
              <a:solidFill>
                <a:schemeClr val="tx1"/>
              </a:solidFill>
              <a:prstDash val="sysDot"/>
              <a:miter lim="800000"/>
              <a:headEnd/>
              <a:tailEnd/>
            </a:ln>
          </p:spPr>
          <p:txBody>
            <a:bodyPr wrap="none" anchor="ctr"/>
            <a:lstStyle/>
            <a:p>
              <a:pPr algn="ctr" rtl="0" eaLnBrk="0" fontAlgn="base" hangingPunct="0">
                <a:spcBef>
                  <a:spcPct val="20000"/>
                </a:spcBef>
                <a:spcAft>
                  <a:spcPct val="0"/>
                </a:spcAft>
                <a:buClr>
                  <a:srgbClr val="215383"/>
                </a:buClr>
                <a:buFont typeface="Wingdings" pitchFamily="2" charset="2"/>
                <a:buChar char="§"/>
              </a:pPr>
              <a:endParaRPr lang="en-US" sz="1097">
                <a:solidFill>
                  <a:prstClr val="black"/>
                </a:solidFill>
                <a:latin typeface="Arial" pitchFamily="34" charset="0"/>
              </a:endParaRPr>
            </a:p>
          </p:txBody>
        </p:sp>
        <p:grpSp>
          <p:nvGrpSpPr>
            <p:cNvPr id="47" name="Group 29">
              <a:extLst>
                <a:ext uri="{FF2B5EF4-FFF2-40B4-BE49-F238E27FC236}">
                  <a16:creationId xmlns:a16="http://schemas.microsoft.com/office/drawing/2014/main" id="{13185857-27DB-41D0-9311-4898E0286E8C}"/>
                </a:ext>
              </a:extLst>
            </p:cNvPr>
            <p:cNvGrpSpPr>
              <a:grpSpLocks/>
            </p:cNvGrpSpPr>
            <p:nvPr/>
          </p:nvGrpSpPr>
          <p:grpSpPr bwMode="auto">
            <a:xfrm>
              <a:off x="7162800" y="2684753"/>
              <a:ext cx="990600" cy="1295400"/>
              <a:chOff x="4704" y="2785"/>
              <a:chExt cx="624" cy="816"/>
            </a:xfrm>
          </p:grpSpPr>
          <p:pic>
            <p:nvPicPr>
              <p:cNvPr id="48" name="Picture 32" descr="sf_car2">
                <a:extLst>
                  <a:ext uri="{FF2B5EF4-FFF2-40B4-BE49-F238E27FC236}">
                    <a16:creationId xmlns:a16="http://schemas.microsoft.com/office/drawing/2014/main" id="{6B41EADC-B509-41D9-8990-90E8B01D81E8}"/>
                  </a:ext>
                </a:extLst>
              </p:cNvPr>
              <p:cNvPicPr>
                <a:picLocks noChangeAspect="1" noChangeArrowheads="1"/>
              </p:cNvPicPr>
              <p:nvPr/>
            </p:nvPicPr>
            <p:blipFill>
              <a:blip r:embed="rId2" cstate="print"/>
              <a:srcRect/>
              <a:stretch>
                <a:fillRect/>
              </a:stretch>
            </p:blipFill>
            <p:spPr bwMode="auto">
              <a:xfrm>
                <a:off x="4704" y="2785"/>
                <a:ext cx="624" cy="512"/>
              </a:xfrm>
              <a:prstGeom prst="rect">
                <a:avLst/>
              </a:prstGeom>
              <a:solidFill>
                <a:schemeClr val="accent1">
                  <a:lumMod val="20000"/>
                  <a:lumOff val="80000"/>
                </a:schemeClr>
              </a:solidFill>
              <a:ln>
                <a:headEnd/>
                <a:tailEnd/>
              </a:ln>
            </p:spPr>
          </p:pic>
          <p:pic>
            <p:nvPicPr>
              <p:cNvPr id="49" name="Picture 33" descr="board">
                <a:extLst>
                  <a:ext uri="{FF2B5EF4-FFF2-40B4-BE49-F238E27FC236}">
                    <a16:creationId xmlns:a16="http://schemas.microsoft.com/office/drawing/2014/main" id="{8F21437C-91A3-41CD-A6A3-2FC10E879560}"/>
                  </a:ext>
                </a:extLst>
              </p:cNvPr>
              <p:cNvPicPr>
                <a:picLocks noChangeAspect="1" noChangeArrowheads="1"/>
              </p:cNvPicPr>
              <p:nvPr/>
            </p:nvPicPr>
            <p:blipFill>
              <a:blip r:embed="rId4" cstate="print"/>
              <a:srcRect/>
              <a:stretch>
                <a:fillRect/>
              </a:stretch>
            </p:blipFill>
            <p:spPr bwMode="auto">
              <a:xfrm>
                <a:off x="5102" y="3121"/>
                <a:ext cx="226" cy="480"/>
              </a:xfrm>
              <a:prstGeom prst="rect">
                <a:avLst/>
              </a:prstGeom>
              <a:solidFill>
                <a:schemeClr val="accent1">
                  <a:lumMod val="20000"/>
                  <a:lumOff val="80000"/>
                </a:schemeClr>
              </a:solidFill>
              <a:ln>
                <a:headEnd/>
                <a:tailEnd/>
              </a:ln>
            </p:spPr>
          </p:pic>
        </p:grpSp>
      </p:grpSp>
      <p:cxnSp>
        <p:nvCxnSpPr>
          <p:cNvPr id="43" name="Straight Connector 30">
            <a:extLst>
              <a:ext uri="{FF2B5EF4-FFF2-40B4-BE49-F238E27FC236}">
                <a16:creationId xmlns:a16="http://schemas.microsoft.com/office/drawing/2014/main" id="{525DA0BC-07C8-40C4-8F56-BE4BD0CEB68C}"/>
              </a:ext>
            </a:extLst>
          </p:cNvPr>
          <p:cNvCxnSpPr>
            <a:endCxn id="45" idx="1"/>
          </p:cNvCxnSpPr>
          <p:nvPr/>
        </p:nvCxnSpPr>
        <p:spPr>
          <a:xfrm flipV="1">
            <a:off x="7688266" y="3989884"/>
            <a:ext cx="1234714" cy="4202"/>
          </a:xfrm>
          <a:prstGeom prst="line">
            <a:avLst/>
          </a:prstGeom>
          <a:solidFill>
            <a:schemeClr val="accent1"/>
          </a:solidFill>
          <a:ln w="15875" cap="flat" cmpd="sng" algn="ctr">
            <a:solidFill>
              <a:schemeClr val="tx1"/>
            </a:solidFill>
            <a:prstDash val="solid"/>
            <a:round/>
            <a:headEnd type="oval" w="med" len="med"/>
            <a:tailEnd type="none" w="med" len="med"/>
          </a:ln>
          <a:effectLst/>
        </p:spPr>
      </p:cxnSp>
      <p:sp>
        <p:nvSpPr>
          <p:cNvPr id="44" name="AutoShape 32">
            <a:extLst>
              <a:ext uri="{FF2B5EF4-FFF2-40B4-BE49-F238E27FC236}">
                <a16:creationId xmlns:a16="http://schemas.microsoft.com/office/drawing/2014/main" id="{E47482C5-7DAD-462B-A94F-052434D20B13}"/>
              </a:ext>
            </a:extLst>
          </p:cNvPr>
          <p:cNvSpPr>
            <a:spLocks noChangeArrowheads="1"/>
          </p:cNvSpPr>
          <p:nvPr/>
        </p:nvSpPr>
        <p:spPr bwMode="auto">
          <a:xfrm>
            <a:off x="8792767" y="3645418"/>
            <a:ext cx="2797996" cy="697336"/>
          </a:xfrm>
          <a:prstGeom prst="roundRect">
            <a:avLst>
              <a:gd name="adj" fmla="val 10162"/>
            </a:avLst>
          </a:prstGeom>
          <a:solidFill>
            <a:schemeClr val="accent1">
              <a:lumMod val="20000"/>
              <a:lumOff val="80000"/>
            </a:schemeClr>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lIns="9121" tIns="9121" rIns="9121" bIns="9121" anchor="ctr"/>
          <a:lstStyle/>
          <a:p>
            <a:pPr marL="60162" indent="-60162" algn="ctr" fontAlgn="base">
              <a:spcBef>
                <a:spcPct val="0"/>
              </a:spcBef>
              <a:spcAft>
                <a:spcPct val="0"/>
              </a:spcAft>
            </a:pPr>
            <a:endParaRPr lang="en-US" sz="1097" b="1" dirty="0">
              <a:solidFill>
                <a:schemeClr val="lt1"/>
              </a:solidFill>
              <a:latin typeface="Arial" pitchFamily="34" charset="0"/>
              <a:cs typeface="Arial" pitchFamily="34" charset="0"/>
            </a:endParaRPr>
          </a:p>
        </p:txBody>
      </p:sp>
      <p:sp>
        <p:nvSpPr>
          <p:cNvPr id="45" name="TextBox 44">
            <a:extLst>
              <a:ext uri="{FF2B5EF4-FFF2-40B4-BE49-F238E27FC236}">
                <a16:creationId xmlns:a16="http://schemas.microsoft.com/office/drawing/2014/main" id="{ECE82409-2D35-402D-A749-BFA0BD04D332}"/>
              </a:ext>
            </a:extLst>
          </p:cNvPr>
          <p:cNvSpPr txBox="1"/>
          <p:nvPr/>
        </p:nvSpPr>
        <p:spPr>
          <a:xfrm>
            <a:off x="8922980" y="3631699"/>
            <a:ext cx="2667783" cy="716369"/>
          </a:xfrm>
          <a:prstGeom prst="rect">
            <a:avLst/>
          </a:prstGeom>
          <a:noFill/>
        </p:spPr>
        <p:txBody>
          <a:bodyPr wrap="square" rtlCol="0">
            <a:spAutoFit/>
          </a:bodyPr>
          <a:lstStyle/>
          <a:p>
            <a:pPr marL="58579" indent="-58579"/>
            <a:r>
              <a:rPr lang="ru-RU" sz="1496" b="1" u="sng" dirty="0">
                <a:solidFill>
                  <a:prstClr val="black"/>
                </a:solidFill>
                <a:latin typeface="Arial" pitchFamily="34" charset="0"/>
              </a:rPr>
              <a:t>Тестирование</a:t>
            </a:r>
            <a:endParaRPr lang="en-US" sz="1496" b="1" u="sng" dirty="0">
              <a:solidFill>
                <a:prstClr val="black"/>
              </a:solidFill>
              <a:latin typeface="Arial" pitchFamily="34" charset="0"/>
            </a:endParaRPr>
          </a:p>
          <a:p>
            <a:pPr marL="58579" indent="-58579"/>
            <a:r>
              <a:rPr lang="en-US" sz="1197" b="1" dirty="0">
                <a:solidFill>
                  <a:prstClr val="black"/>
                </a:solidFill>
                <a:latin typeface="Arial" pitchFamily="34" charset="0"/>
              </a:rPr>
              <a:t>-</a:t>
            </a:r>
            <a:r>
              <a:rPr lang="ru-RU" sz="1197" b="1" dirty="0">
                <a:solidFill>
                  <a:prstClr val="black"/>
                </a:solidFill>
                <a:latin typeface="Arial" pitchFamily="34" charset="0"/>
              </a:rPr>
              <a:t>Выявление ошибок на ранней стадии</a:t>
            </a:r>
            <a:endParaRPr lang="en-US" sz="1197" b="1" dirty="0">
              <a:solidFill>
                <a:prstClr val="black"/>
              </a:solidFill>
              <a:latin typeface="Arial" pitchFamily="34" charset="0"/>
            </a:endParaRPr>
          </a:p>
        </p:txBody>
      </p:sp>
      <p:pic>
        <p:nvPicPr>
          <p:cNvPr id="51" name="Picture 19" descr="sf_car2">
            <a:extLst>
              <a:ext uri="{FF2B5EF4-FFF2-40B4-BE49-F238E27FC236}">
                <a16:creationId xmlns:a16="http://schemas.microsoft.com/office/drawing/2014/main" id="{E7E7826E-0B0D-48A3-837A-353BD73D136F}"/>
              </a:ext>
            </a:extLst>
          </p:cNvPr>
          <p:cNvPicPr>
            <a:picLocks noChangeAspect="1" noChangeArrowheads="1"/>
          </p:cNvPicPr>
          <p:nvPr/>
        </p:nvPicPr>
        <p:blipFill>
          <a:blip r:embed="rId2" cstate="print"/>
          <a:srcRect/>
          <a:stretch>
            <a:fillRect/>
          </a:stretch>
        </p:blipFill>
        <p:spPr bwMode="auto">
          <a:xfrm>
            <a:off x="7496594" y="1397105"/>
            <a:ext cx="1314273" cy="810789"/>
          </a:xfrm>
          <a:prstGeom prst="rect">
            <a:avLst/>
          </a:prstGeom>
          <a:solidFill>
            <a:schemeClr val="accent1">
              <a:lumMod val="20000"/>
              <a:lumOff val="80000"/>
            </a:schemeClr>
          </a:solidFill>
          <a:ln>
            <a:headEnd/>
            <a:tailEnd/>
          </a:ln>
        </p:spPr>
      </p:pic>
      <p:cxnSp>
        <p:nvCxnSpPr>
          <p:cNvPr id="52" name="Straight Connector 55">
            <a:extLst>
              <a:ext uri="{FF2B5EF4-FFF2-40B4-BE49-F238E27FC236}">
                <a16:creationId xmlns:a16="http://schemas.microsoft.com/office/drawing/2014/main" id="{BF3FCA31-6D74-4158-BE08-E7A6D97C254D}"/>
              </a:ext>
            </a:extLst>
          </p:cNvPr>
          <p:cNvCxnSpPr/>
          <p:nvPr/>
        </p:nvCxnSpPr>
        <p:spPr>
          <a:xfrm rot="16200000">
            <a:off x="5704258" y="2247450"/>
            <a:ext cx="592889" cy="1605"/>
          </a:xfrm>
          <a:prstGeom prst="line">
            <a:avLst/>
          </a:prstGeom>
          <a:solidFill>
            <a:schemeClr val="accent1"/>
          </a:solidFill>
          <a:ln w="15875" cap="flat" cmpd="sng" algn="ctr">
            <a:solidFill>
              <a:schemeClr val="tx1"/>
            </a:solidFill>
            <a:prstDash val="solid"/>
            <a:round/>
            <a:headEnd type="oval" w="med" len="med"/>
            <a:tailEnd type="none" w="med" len="med"/>
          </a:ln>
          <a:effectLst/>
        </p:spPr>
      </p:cxnSp>
      <p:sp>
        <p:nvSpPr>
          <p:cNvPr id="53" name="AutoShape 32">
            <a:extLst>
              <a:ext uri="{FF2B5EF4-FFF2-40B4-BE49-F238E27FC236}">
                <a16:creationId xmlns:a16="http://schemas.microsoft.com/office/drawing/2014/main" id="{EDEDC82E-60E0-4A35-8DD3-3F69E697DD4C}"/>
              </a:ext>
            </a:extLst>
          </p:cNvPr>
          <p:cNvSpPr>
            <a:spLocks noChangeArrowheads="1"/>
          </p:cNvSpPr>
          <p:nvPr/>
        </p:nvSpPr>
        <p:spPr bwMode="auto">
          <a:xfrm>
            <a:off x="4605542" y="1377975"/>
            <a:ext cx="2797996" cy="711323"/>
          </a:xfrm>
          <a:prstGeom prst="roundRect">
            <a:avLst>
              <a:gd name="adj" fmla="val 10162"/>
            </a:avLst>
          </a:prstGeom>
          <a:solidFill>
            <a:schemeClr val="accent1">
              <a:lumMod val="20000"/>
              <a:lumOff val="80000"/>
            </a:schemeClr>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lIns="9121" tIns="9121" rIns="9121" bIns="9121" anchor="ctr"/>
          <a:lstStyle/>
          <a:p>
            <a:pPr marL="60162" indent="-60162" algn="ctr" fontAlgn="base">
              <a:spcBef>
                <a:spcPct val="0"/>
              </a:spcBef>
              <a:spcAft>
                <a:spcPct val="0"/>
              </a:spcAft>
            </a:pPr>
            <a:endParaRPr lang="en-US" sz="1097" b="1" dirty="0">
              <a:latin typeface="Arial" pitchFamily="34" charset="0"/>
              <a:cs typeface="Arial" pitchFamily="34" charset="0"/>
            </a:endParaRPr>
          </a:p>
        </p:txBody>
      </p:sp>
      <p:sp>
        <p:nvSpPr>
          <p:cNvPr id="54" name="TextBox 53">
            <a:extLst>
              <a:ext uri="{FF2B5EF4-FFF2-40B4-BE49-F238E27FC236}">
                <a16:creationId xmlns:a16="http://schemas.microsoft.com/office/drawing/2014/main" id="{CA2F4FFF-D04C-41E3-B52C-9FD0B0CF05C5}"/>
              </a:ext>
            </a:extLst>
          </p:cNvPr>
          <p:cNvSpPr txBox="1"/>
          <p:nvPr/>
        </p:nvSpPr>
        <p:spPr>
          <a:xfrm>
            <a:off x="4956833" y="1392881"/>
            <a:ext cx="3135323" cy="716368"/>
          </a:xfrm>
          <a:prstGeom prst="rect">
            <a:avLst/>
          </a:prstGeom>
          <a:noFill/>
        </p:spPr>
        <p:txBody>
          <a:bodyPr wrap="square" rtlCol="0">
            <a:spAutoFit/>
          </a:bodyPr>
          <a:lstStyle/>
          <a:p>
            <a:r>
              <a:rPr lang="ru-RU" sz="1496" b="1" u="sng" dirty="0">
                <a:solidFill>
                  <a:prstClr val="black"/>
                </a:solidFill>
                <a:latin typeface="Arial" pitchFamily="34" charset="0"/>
              </a:rPr>
              <a:t>Исполняемые модели</a:t>
            </a:r>
            <a:endParaRPr lang="en-US" sz="1197" b="1" dirty="0">
              <a:solidFill>
                <a:prstClr val="black"/>
              </a:solidFill>
              <a:latin typeface="Arial" pitchFamily="34" charset="0"/>
            </a:endParaRPr>
          </a:p>
          <a:p>
            <a:pPr>
              <a:buFontTx/>
              <a:buChar char="-"/>
            </a:pPr>
            <a:r>
              <a:rPr lang="ru-RU" sz="1197" b="1" dirty="0">
                <a:solidFill>
                  <a:prstClr val="black"/>
                </a:solidFill>
                <a:latin typeface="Arial" pitchFamily="34" charset="0"/>
              </a:rPr>
              <a:t>Однозначные</a:t>
            </a:r>
            <a:endParaRPr lang="en-US" sz="1197" b="1" dirty="0">
              <a:solidFill>
                <a:prstClr val="black"/>
              </a:solidFill>
              <a:latin typeface="Arial" pitchFamily="34" charset="0"/>
            </a:endParaRPr>
          </a:p>
          <a:p>
            <a:pPr>
              <a:buFontTx/>
              <a:buChar char="-"/>
            </a:pPr>
            <a:r>
              <a:rPr lang="ru-RU" sz="1197" b="1" dirty="0">
                <a:solidFill>
                  <a:prstClr val="black"/>
                </a:solidFill>
                <a:latin typeface="Arial" pitchFamily="34" charset="0"/>
              </a:rPr>
              <a:t>Один «источник правды»</a:t>
            </a:r>
            <a:endParaRPr lang="en-US" sz="1197" b="1" dirty="0">
              <a:solidFill>
                <a:prstClr val="black"/>
              </a:solidFill>
              <a:latin typeface="Arial" pitchFamily="34" charset="0"/>
            </a:endParaRPr>
          </a:p>
        </p:txBody>
      </p:sp>
      <p:grpSp>
        <p:nvGrpSpPr>
          <p:cNvPr id="56" name="Group 20">
            <a:extLst>
              <a:ext uri="{FF2B5EF4-FFF2-40B4-BE49-F238E27FC236}">
                <a16:creationId xmlns:a16="http://schemas.microsoft.com/office/drawing/2014/main" id="{46EDC243-65B1-4602-B80A-C2B54E189258}"/>
              </a:ext>
            </a:extLst>
          </p:cNvPr>
          <p:cNvGrpSpPr>
            <a:grpSpLocks/>
          </p:cNvGrpSpPr>
          <p:nvPr/>
        </p:nvGrpSpPr>
        <p:grpSpPr bwMode="auto">
          <a:xfrm>
            <a:off x="2273939" y="5610740"/>
            <a:ext cx="1819762" cy="1168677"/>
            <a:chOff x="3356" y="2735"/>
            <a:chExt cx="864" cy="738"/>
          </a:xfrm>
        </p:grpSpPr>
        <p:grpSp>
          <p:nvGrpSpPr>
            <p:cNvPr id="60" name="Group 21">
              <a:extLst>
                <a:ext uri="{FF2B5EF4-FFF2-40B4-BE49-F238E27FC236}">
                  <a16:creationId xmlns:a16="http://schemas.microsoft.com/office/drawing/2014/main" id="{D1F4B7CB-EB66-4CE2-87B2-F3B108E1BBA1}"/>
                </a:ext>
              </a:extLst>
            </p:cNvPr>
            <p:cNvGrpSpPr>
              <a:grpSpLocks/>
            </p:cNvGrpSpPr>
            <p:nvPr/>
          </p:nvGrpSpPr>
          <p:grpSpPr bwMode="auto">
            <a:xfrm>
              <a:off x="3356" y="2735"/>
              <a:ext cx="720" cy="738"/>
              <a:chOff x="3356" y="2735"/>
              <a:chExt cx="720" cy="738"/>
            </a:xfrm>
          </p:grpSpPr>
          <p:pic>
            <p:nvPicPr>
              <p:cNvPr id="62" name="Picture 24" descr="sf_car2">
                <a:extLst>
                  <a:ext uri="{FF2B5EF4-FFF2-40B4-BE49-F238E27FC236}">
                    <a16:creationId xmlns:a16="http://schemas.microsoft.com/office/drawing/2014/main" id="{F5D9FED4-B268-4291-843A-3DC529DB0809}"/>
                  </a:ext>
                </a:extLst>
              </p:cNvPr>
              <p:cNvPicPr>
                <a:picLocks noChangeAspect="1" noChangeArrowheads="1"/>
              </p:cNvPicPr>
              <p:nvPr/>
            </p:nvPicPr>
            <p:blipFill>
              <a:blip r:embed="rId2" cstate="print"/>
              <a:srcRect/>
              <a:stretch>
                <a:fillRect/>
              </a:stretch>
            </p:blipFill>
            <p:spPr bwMode="auto">
              <a:xfrm>
                <a:off x="3356" y="2735"/>
                <a:ext cx="624" cy="512"/>
              </a:xfrm>
              <a:prstGeom prst="rect">
                <a:avLst/>
              </a:prstGeom>
              <a:solidFill>
                <a:schemeClr val="accent1">
                  <a:lumMod val="20000"/>
                  <a:lumOff val="80000"/>
                </a:schemeClr>
              </a:solidFill>
              <a:ln>
                <a:headEnd/>
                <a:tailEnd/>
              </a:ln>
            </p:spPr>
          </p:pic>
          <p:pic>
            <p:nvPicPr>
              <p:cNvPr id="63" name="Picture 25">
                <a:extLst>
                  <a:ext uri="{FF2B5EF4-FFF2-40B4-BE49-F238E27FC236}">
                    <a16:creationId xmlns:a16="http://schemas.microsoft.com/office/drawing/2014/main" id="{9E5D223F-8393-43F7-8B15-C3350F93C74A}"/>
                  </a:ext>
                </a:extLst>
              </p:cNvPr>
              <p:cNvPicPr>
                <a:picLocks noChangeAspect="1" noChangeArrowheads="1"/>
              </p:cNvPicPr>
              <p:nvPr/>
            </p:nvPicPr>
            <p:blipFill>
              <a:blip r:embed="rId5" cstate="print"/>
              <a:srcRect/>
              <a:stretch>
                <a:fillRect/>
              </a:stretch>
            </p:blipFill>
            <p:spPr bwMode="auto">
              <a:xfrm>
                <a:off x="3596" y="3023"/>
                <a:ext cx="480" cy="450"/>
              </a:xfrm>
              <a:prstGeom prst="rect">
                <a:avLst/>
              </a:prstGeom>
              <a:solidFill>
                <a:schemeClr val="accent1">
                  <a:lumMod val="20000"/>
                  <a:lumOff val="80000"/>
                </a:schemeClr>
              </a:solidFill>
              <a:ln>
                <a:headEnd/>
                <a:tailEnd/>
              </a:ln>
            </p:spPr>
          </p:pic>
        </p:grpSp>
        <p:sp>
          <p:nvSpPr>
            <p:cNvPr id="61" name="AutoShape 26">
              <a:extLst>
                <a:ext uri="{FF2B5EF4-FFF2-40B4-BE49-F238E27FC236}">
                  <a16:creationId xmlns:a16="http://schemas.microsoft.com/office/drawing/2014/main" id="{ACB6F544-4869-433D-8DB5-CF15D7E9F058}"/>
                </a:ext>
              </a:extLst>
            </p:cNvPr>
            <p:cNvSpPr>
              <a:spLocks noChangeArrowheads="1"/>
            </p:cNvSpPr>
            <p:nvPr/>
          </p:nvSpPr>
          <p:spPr bwMode="auto">
            <a:xfrm>
              <a:off x="3980" y="2879"/>
              <a:ext cx="240" cy="528"/>
            </a:xfrm>
            <a:prstGeom prst="curvedLeftArrow">
              <a:avLst>
                <a:gd name="adj1" fmla="val 44000"/>
                <a:gd name="adj2" fmla="val 88000"/>
                <a:gd name="adj3" fmla="val 33333"/>
              </a:avLst>
            </a:prstGeom>
            <a:noFill/>
            <a:ln w="9525">
              <a:solidFill>
                <a:schemeClr val="tx1"/>
              </a:solidFill>
              <a:prstDash val="sysDot"/>
              <a:miter lim="800000"/>
              <a:headEnd/>
              <a:tailEnd/>
            </a:ln>
          </p:spPr>
          <p:txBody>
            <a:bodyPr wrap="none" anchor="ctr"/>
            <a:lstStyle/>
            <a:p>
              <a:pPr algn="ctr" rtl="0" eaLnBrk="0" fontAlgn="base" hangingPunct="0">
                <a:spcBef>
                  <a:spcPct val="20000"/>
                </a:spcBef>
                <a:spcAft>
                  <a:spcPct val="0"/>
                </a:spcAft>
                <a:buClr>
                  <a:srgbClr val="215383"/>
                </a:buClr>
                <a:buFont typeface="Wingdings" pitchFamily="2" charset="2"/>
                <a:buChar char="§"/>
              </a:pPr>
              <a:endParaRPr lang="en-US" sz="1097">
                <a:solidFill>
                  <a:prstClr val="black"/>
                </a:solidFill>
                <a:latin typeface="Arial" pitchFamily="34" charset="0"/>
              </a:endParaRPr>
            </a:p>
          </p:txBody>
        </p:sp>
      </p:grpSp>
      <p:cxnSp>
        <p:nvCxnSpPr>
          <p:cNvPr id="57" name="Straight Connector 46">
            <a:extLst>
              <a:ext uri="{FF2B5EF4-FFF2-40B4-BE49-F238E27FC236}">
                <a16:creationId xmlns:a16="http://schemas.microsoft.com/office/drawing/2014/main" id="{2B7A930D-248E-4B37-BF55-BF5ABAC789BE}"/>
              </a:ext>
            </a:extLst>
          </p:cNvPr>
          <p:cNvCxnSpPr/>
          <p:nvPr/>
        </p:nvCxnSpPr>
        <p:spPr>
          <a:xfrm rot="5400000">
            <a:off x="5677421" y="5953017"/>
            <a:ext cx="592890" cy="1605"/>
          </a:xfrm>
          <a:prstGeom prst="line">
            <a:avLst/>
          </a:prstGeom>
          <a:solidFill>
            <a:schemeClr val="accent1"/>
          </a:solidFill>
          <a:ln w="15875" cap="flat" cmpd="sng" algn="ctr">
            <a:solidFill>
              <a:schemeClr val="tx1"/>
            </a:solidFill>
            <a:prstDash val="solid"/>
            <a:round/>
            <a:headEnd type="oval" w="med" len="med"/>
            <a:tailEnd type="none" w="med" len="med"/>
          </a:ln>
          <a:effectLst/>
        </p:spPr>
      </p:cxnSp>
      <p:sp>
        <p:nvSpPr>
          <p:cNvPr id="58" name="AutoShape 32">
            <a:extLst>
              <a:ext uri="{FF2B5EF4-FFF2-40B4-BE49-F238E27FC236}">
                <a16:creationId xmlns:a16="http://schemas.microsoft.com/office/drawing/2014/main" id="{372B1482-A989-4AFD-AB13-94CE75D8627D}"/>
              </a:ext>
            </a:extLst>
          </p:cNvPr>
          <p:cNvSpPr>
            <a:spLocks noChangeArrowheads="1"/>
          </p:cNvSpPr>
          <p:nvPr/>
        </p:nvSpPr>
        <p:spPr bwMode="auto">
          <a:xfrm>
            <a:off x="4174314" y="6157204"/>
            <a:ext cx="3936525" cy="544491"/>
          </a:xfrm>
          <a:prstGeom prst="roundRect">
            <a:avLst>
              <a:gd name="adj" fmla="val 10162"/>
            </a:avLst>
          </a:prstGeom>
          <a:solidFill>
            <a:schemeClr val="accent1">
              <a:lumMod val="20000"/>
              <a:lumOff val="80000"/>
            </a:schemeClr>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lIns="9121" tIns="9121" rIns="9121" bIns="9121" anchor="ctr"/>
          <a:lstStyle/>
          <a:p>
            <a:pPr marL="60162" indent="-60162" algn="ctr" fontAlgn="base">
              <a:spcBef>
                <a:spcPct val="0"/>
              </a:spcBef>
              <a:spcAft>
                <a:spcPct val="0"/>
              </a:spcAft>
            </a:pPr>
            <a:endParaRPr lang="en-US" sz="1097" b="1" dirty="0">
              <a:solidFill>
                <a:schemeClr val="lt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550351AC-785C-4D27-A13D-4DA75F20A674}"/>
              </a:ext>
            </a:extLst>
          </p:cNvPr>
          <p:cNvSpPr txBox="1"/>
          <p:nvPr/>
        </p:nvSpPr>
        <p:spPr>
          <a:xfrm>
            <a:off x="4495402" y="6172109"/>
            <a:ext cx="4243225" cy="506575"/>
          </a:xfrm>
          <a:prstGeom prst="rect">
            <a:avLst/>
          </a:prstGeom>
          <a:noFill/>
        </p:spPr>
        <p:txBody>
          <a:bodyPr wrap="square" rtlCol="0">
            <a:spAutoFit/>
          </a:bodyPr>
          <a:lstStyle/>
          <a:p>
            <a:r>
              <a:rPr lang="ru-RU" sz="1496" b="1" u="sng" dirty="0">
                <a:solidFill>
                  <a:prstClr val="black"/>
                </a:solidFill>
                <a:latin typeface="Arial" pitchFamily="34" charset="0"/>
              </a:rPr>
              <a:t>Автоматическая генерация кода</a:t>
            </a:r>
            <a:endParaRPr lang="en-US" sz="1496" b="1" u="sng" dirty="0">
              <a:solidFill>
                <a:prstClr val="black"/>
              </a:solidFill>
              <a:latin typeface="Arial" pitchFamily="34" charset="0"/>
            </a:endParaRPr>
          </a:p>
          <a:p>
            <a:pPr>
              <a:buFontTx/>
              <a:buChar char="-"/>
            </a:pPr>
            <a:r>
              <a:rPr lang="ru-RU" sz="1197" b="1" dirty="0">
                <a:solidFill>
                  <a:prstClr val="black"/>
                </a:solidFill>
                <a:latin typeface="Arial" pitchFamily="34" charset="0"/>
              </a:rPr>
              <a:t>Минимизация ошибок кодирования</a:t>
            </a:r>
            <a:endParaRPr lang="en-US" sz="1197" b="1" dirty="0">
              <a:solidFill>
                <a:prstClr val="black"/>
              </a:solidFill>
              <a:latin typeface="Arial" pitchFamily="34" charset="0"/>
            </a:endParaRPr>
          </a:p>
        </p:txBody>
      </p:sp>
    </p:spTree>
    <p:extLst>
      <p:ext uri="{BB962C8B-B14F-4D97-AF65-F5344CB8AC3E}">
        <p14:creationId xmlns:p14="http://schemas.microsoft.com/office/powerpoint/2010/main" val="195788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7080-3E43-4F18-9A9F-37ADE256717B}"/>
              </a:ext>
            </a:extLst>
          </p:cNvPr>
          <p:cNvSpPr>
            <a:spLocks noGrp="1"/>
          </p:cNvSpPr>
          <p:nvPr>
            <p:ph type="title"/>
          </p:nvPr>
        </p:nvSpPr>
        <p:spPr/>
        <p:txBody>
          <a:bodyPr/>
          <a:lstStyle/>
          <a:p>
            <a:r>
              <a:rPr lang="ru-RU" dirty="0"/>
              <a:t>Модель - спецификация</a:t>
            </a:r>
          </a:p>
        </p:txBody>
      </p:sp>
      <p:pic>
        <p:nvPicPr>
          <p:cNvPr id="3074" name="Picture 2" descr="ÐÐ°ÑÑÐ¸Ð½ÐºÐ¸ Ð¿Ð¾ Ð·Ð°Ð¿ÑÐ¾ÑÑ simulink teamwork">
            <a:extLst>
              <a:ext uri="{FF2B5EF4-FFF2-40B4-BE49-F238E27FC236}">
                <a16:creationId xmlns:a16="http://schemas.microsoft.com/office/drawing/2014/main" id="{58DD6C2D-739A-4C18-BB1C-48838B494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517869"/>
            <a:ext cx="3984104" cy="224728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4">
            <a:extLst>
              <a:ext uri="{FF2B5EF4-FFF2-40B4-BE49-F238E27FC236}">
                <a16:creationId xmlns:a16="http://schemas.microsoft.com/office/drawing/2014/main" id="{4014984B-1A2C-4936-BB84-7CF5A19D9C4E}"/>
              </a:ext>
            </a:extLst>
          </p:cNvPr>
          <p:cNvPicPr/>
          <p:nvPr/>
        </p:nvPicPr>
        <p:blipFill>
          <a:blip r:embed="rId3"/>
          <a:stretch>
            <a:fillRect/>
          </a:stretch>
        </p:blipFill>
        <p:spPr>
          <a:xfrm>
            <a:off x="3935760" y="2674815"/>
            <a:ext cx="7200800" cy="4032448"/>
          </a:xfrm>
          <a:prstGeom prst="rect">
            <a:avLst/>
          </a:prstGeom>
        </p:spPr>
      </p:pic>
      <p:sp>
        <p:nvSpPr>
          <p:cNvPr id="3" name="Rectangle 2">
            <a:extLst>
              <a:ext uri="{FF2B5EF4-FFF2-40B4-BE49-F238E27FC236}">
                <a16:creationId xmlns:a16="http://schemas.microsoft.com/office/drawing/2014/main" id="{E3BA26E6-DAAB-4328-8F05-6AB34E25731D}"/>
              </a:ext>
            </a:extLst>
          </p:cNvPr>
          <p:cNvSpPr/>
          <p:nvPr/>
        </p:nvSpPr>
        <p:spPr>
          <a:xfrm>
            <a:off x="4007768" y="1524000"/>
            <a:ext cx="6732741" cy="923330"/>
          </a:xfrm>
          <a:prstGeom prst="rect">
            <a:avLst/>
          </a:prstGeom>
        </p:spPr>
        <p:txBody>
          <a:bodyPr wrap="none">
            <a:spAutoFit/>
          </a:bodyPr>
          <a:lstStyle/>
          <a:p>
            <a:r>
              <a:rPr lang="ru-RU" dirty="0">
                <a:latin typeface="Helvetica" panose="020B0604020202020204" pitchFamily="34" charset="0"/>
                <a:cs typeface="Helvetica" panose="020B0604020202020204" pitchFamily="34" charset="0"/>
              </a:rPr>
              <a:t>Системная модель является интерактивной спецификацией,</a:t>
            </a:r>
          </a:p>
          <a:p>
            <a:r>
              <a:rPr lang="ru-RU" dirty="0">
                <a:latin typeface="Helvetica" panose="020B0604020202020204" pitchFamily="34" charset="0"/>
                <a:cs typeface="Helvetica" panose="020B0604020202020204" pitchFamily="34" charset="0"/>
              </a:rPr>
              <a:t>Позволяющей протестировать влияние изменения каждого </a:t>
            </a:r>
          </a:p>
          <a:p>
            <a:r>
              <a:rPr lang="ru-RU" dirty="0">
                <a:latin typeface="Helvetica" panose="020B0604020202020204" pitchFamily="34" charset="0"/>
                <a:cs typeface="Helvetica" panose="020B0604020202020204" pitchFamily="34" charset="0"/>
              </a:rPr>
              <a:t>из модулей на систему в целом</a:t>
            </a:r>
            <a:endParaRPr lang="ru-RU" dirty="0"/>
          </a:p>
        </p:txBody>
      </p:sp>
      <p:sp>
        <p:nvSpPr>
          <p:cNvPr id="7" name="Rectangle 6">
            <a:extLst>
              <a:ext uri="{FF2B5EF4-FFF2-40B4-BE49-F238E27FC236}">
                <a16:creationId xmlns:a16="http://schemas.microsoft.com/office/drawing/2014/main" id="{5D71B85E-87A8-4D8A-AE9C-5B94402E063E}"/>
              </a:ext>
            </a:extLst>
          </p:cNvPr>
          <p:cNvSpPr/>
          <p:nvPr/>
        </p:nvSpPr>
        <p:spPr>
          <a:xfrm>
            <a:off x="4007768" y="2581546"/>
            <a:ext cx="7018902" cy="41977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8" name="Rectangle 7">
            <a:extLst>
              <a:ext uri="{FF2B5EF4-FFF2-40B4-BE49-F238E27FC236}">
                <a16:creationId xmlns:a16="http://schemas.microsoft.com/office/drawing/2014/main" id="{BDC188A6-B1B4-4B9B-AEDE-55AD56CD812B}"/>
              </a:ext>
            </a:extLst>
          </p:cNvPr>
          <p:cNvSpPr/>
          <p:nvPr/>
        </p:nvSpPr>
        <p:spPr>
          <a:xfrm>
            <a:off x="569389" y="3694132"/>
            <a:ext cx="3006331" cy="923330"/>
          </a:xfrm>
          <a:prstGeom prst="rect">
            <a:avLst/>
          </a:prstGeom>
        </p:spPr>
        <p:txBody>
          <a:bodyPr wrap="square">
            <a:spAutoFit/>
          </a:bodyPr>
          <a:lstStyle/>
          <a:p>
            <a:pPr algn="ctr"/>
            <a:r>
              <a:rPr lang="ru-RU" dirty="0">
                <a:latin typeface="Helvetica" panose="020B0604020202020204" pitchFamily="34" charset="0"/>
                <a:cs typeface="Helvetica" panose="020B0604020202020204" pitchFamily="34" charset="0"/>
              </a:rPr>
              <a:t>Поддержка систем контроля версий и командной работы</a:t>
            </a:r>
            <a:endParaRPr lang="ru-RU" dirty="0"/>
          </a:p>
        </p:txBody>
      </p:sp>
      <p:grpSp>
        <p:nvGrpSpPr>
          <p:cNvPr id="5" name="Group 4">
            <a:extLst>
              <a:ext uri="{FF2B5EF4-FFF2-40B4-BE49-F238E27FC236}">
                <a16:creationId xmlns:a16="http://schemas.microsoft.com/office/drawing/2014/main" id="{B1C3D898-6E10-487A-A1CD-62B76839AF4E}"/>
              </a:ext>
            </a:extLst>
          </p:cNvPr>
          <p:cNvGrpSpPr/>
          <p:nvPr/>
        </p:nvGrpSpPr>
        <p:grpSpPr>
          <a:xfrm>
            <a:off x="615891" y="4742730"/>
            <a:ext cx="3006330" cy="2044864"/>
            <a:chOff x="698552" y="4617462"/>
            <a:chExt cx="2805160" cy="2044864"/>
          </a:xfrm>
        </p:grpSpPr>
        <p:pic>
          <p:nvPicPr>
            <p:cNvPr id="3076" name="Picture 4" descr="ÐÐ°ÑÑÐ¸Ð½ÐºÐ¸ Ð¿Ð¾ Ð·Ð°Ð¿ÑÐ¾ÑÑ branches version control">
              <a:extLst>
                <a:ext uri="{FF2B5EF4-FFF2-40B4-BE49-F238E27FC236}">
                  <a16:creationId xmlns:a16="http://schemas.microsoft.com/office/drawing/2014/main" id="{868BA5A9-3C5E-45EC-9AD5-C1FF993C8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778" y="4617462"/>
              <a:ext cx="2545220" cy="19109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44A990C-6894-47D5-AED6-892E102D66B9}"/>
                </a:ext>
              </a:extLst>
            </p:cNvPr>
            <p:cNvSpPr/>
            <p:nvPr/>
          </p:nvSpPr>
          <p:spPr>
            <a:xfrm>
              <a:off x="698552" y="4617462"/>
              <a:ext cx="2805160" cy="204486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pic>
        <p:nvPicPr>
          <p:cNvPr id="3078" name="Picture 6" descr="ÐÐ°ÑÑÐ¸Ð½ÐºÐ¸ Ð¿Ð¾ Ð·Ð°Ð¿ÑÐ¾ÑÑ svn logo">
            <a:extLst>
              <a:ext uri="{FF2B5EF4-FFF2-40B4-BE49-F238E27FC236}">
                <a16:creationId xmlns:a16="http://schemas.microsoft.com/office/drawing/2014/main" id="{D7A12A31-D042-4092-8130-5283C6C744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897" y="6125741"/>
            <a:ext cx="694573" cy="59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21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ÐÐ°ÑÑÐ¸Ð½ÐºÐ¸ Ð¿Ð¾ Ð·Ð°Ð¿ÑÐ¾ÑÑ ethernet">
            <a:extLst>
              <a:ext uri="{FF2B5EF4-FFF2-40B4-BE49-F238E27FC236}">
                <a16:creationId xmlns:a16="http://schemas.microsoft.com/office/drawing/2014/main" id="{4C523D89-8B88-4AFC-8150-5DB3B365A2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9676" y="4751458"/>
            <a:ext cx="2419022" cy="168294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8D51C86-6687-43C6-981E-A49366855ED4}"/>
              </a:ext>
            </a:extLst>
          </p:cNvPr>
          <p:cNvSpPr/>
          <p:nvPr/>
        </p:nvSpPr>
        <p:spPr>
          <a:xfrm>
            <a:off x="9696400" y="3059373"/>
            <a:ext cx="2304256" cy="1729494"/>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12" name="Rectangle 11">
            <a:extLst>
              <a:ext uri="{FF2B5EF4-FFF2-40B4-BE49-F238E27FC236}">
                <a16:creationId xmlns:a16="http://schemas.microsoft.com/office/drawing/2014/main" id="{6329E29D-C484-4206-9BE0-B152A67B4B08}"/>
              </a:ext>
            </a:extLst>
          </p:cNvPr>
          <p:cNvSpPr/>
          <p:nvPr/>
        </p:nvSpPr>
        <p:spPr>
          <a:xfrm>
            <a:off x="2464780" y="3277088"/>
            <a:ext cx="6120680" cy="3528392"/>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3" name="Заголовок 2">
            <a:extLst>
              <a:ext uri="{FF2B5EF4-FFF2-40B4-BE49-F238E27FC236}">
                <a16:creationId xmlns:a16="http://schemas.microsoft.com/office/drawing/2014/main" id="{6DFDDD16-F06F-44CD-89E9-D64E188B7A09}"/>
              </a:ext>
            </a:extLst>
          </p:cNvPr>
          <p:cNvSpPr>
            <a:spLocks noGrp="1"/>
          </p:cNvSpPr>
          <p:nvPr>
            <p:ph type="title"/>
          </p:nvPr>
        </p:nvSpPr>
        <p:spPr>
          <a:xfrm>
            <a:off x="567921" y="683734"/>
            <a:ext cx="8077200" cy="990600"/>
          </a:xfrm>
        </p:spPr>
        <p:txBody>
          <a:bodyPr/>
          <a:lstStyle/>
          <a:p>
            <a:r>
              <a:rPr lang="ru-RU" dirty="0"/>
              <a:t>Разработка со сквозной верификацией</a:t>
            </a:r>
          </a:p>
        </p:txBody>
      </p:sp>
      <p:pic>
        <p:nvPicPr>
          <p:cNvPr id="4" name="Picture 2">
            <a:extLst>
              <a:ext uri="{FF2B5EF4-FFF2-40B4-BE49-F238E27FC236}">
                <a16:creationId xmlns:a16="http://schemas.microsoft.com/office/drawing/2014/main" id="{50B083A3-D72A-4649-9168-629B223E2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795" y="3460387"/>
            <a:ext cx="5832648" cy="323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9945010B-5DE5-444F-8057-AA2C9A6A14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584" y="1554454"/>
            <a:ext cx="1386933" cy="150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93E8C119-FA18-4FE6-8161-8DA761B9B7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4911" y="1554453"/>
            <a:ext cx="1386933" cy="150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712DB244-74AE-4816-AC6E-F15B322075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8974" y="1554453"/>
            <a:ext cx="1386934" cy="150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B34B6A87-720D-4260-8D8E-3C39C537E8E0}"/>
              </a:ext>
            </a:extLst>
          </p:cNvPr>
          <p:cNvSpPr/>
          <p:nvPr/>
        </p:nvSpPr>
        <p:spPr>
          <a:xfrm>
            <a:off x="4689253" y="1479190"/>
            <a:ext cx="1728192" cy="164864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10" name="Rectangle 9">
            <a:extLst>
              <a:ext uri="{FF2B5EF4-FFF2-40B4-BE49-F238E27FC236}">
                <a16:creationId xmlns:a16="http://schemas.microsoft.com/office/drawing/2014/main" id="{92FCF2FC-30C1-407A-8CFC-291675FA37DC}"/>
              </a:ext>
            </a:extLst>
          </p:cNvPr>
          <p:cNvSpPr/>
          <p:nvPr/>
        </p:nvSpPr>
        <p:spPr>
          <a:xfrm>
            <a:off x="2189794" y="1474999"/>
            <a:ext cx="1728192" cy="164864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11F7E108-A431-4D76-B199-70A437D1E061}"/>
              </a:ext>
            </a:extLst>
          </p:cNvPr>
          <p:cNvSpPr/>
          <p:nvPr/>
        </p:nvSpPr>
        <p:spPr>
          <a:xfrm>
            <a:off x="7178345" y="1474998"/>
            <a:ext cx="1728192" cy="164864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pic>
        <p:nvPicPr>
          <p:cNvPr id="14" name="Picture 13">
            <a:extLst>
              <a:ext uri="{FF2B5EF4-FFF2-40B4-BE49-F238E27FC236}">
                <a16:creationId xmlns:a16="http://schemas.microsoft.com/office/drawing/2014/main" id="{8061765C-2F79-4D10-9D72-5A5A07832028}"/>
              </a:ext>
            </a:extLst>
          </p:cNvPr>
          <p:cNvPicPr>
            <a:picLocks noChangeAspect="1"/>
          </p:cNvPicPr>
          <p:nvPr/>
        </p:nvPicPr>
        <p:blipFill>
          <a:blip r:embed="rId7"/>
          <a:stretch>
            <a:fillRect/>
          </a:stretch>
        </p:blipFill>
        <p:spPr>
          <a:xfrm>
            <a:off x="9789187" y="3136405"/>
            <a:ext cx="2118682" cy="1575430"/>
          </a:xfrm>
          <a:prstGeom prst="rect">
            <a:avLst/>
          </a:prstGeom>
        </p:spPr>
      </p:pic>
      <p:sp>
        <p:nvSpPr>
          <p:cNvPr id="2" name="Rectangle 1">
            <a:extLst>
              <a:ext uri="{FF2B5EF4-FFF2-40B4-BE49-F238E27FC236}">
                <a16:creationId xmlns:a16="http://schemas.microsoft.com/office/drawing/2014/main" id="{F5DBA411-3C4F-405C-8183-9A160855B883}"/>
              </a:ext>
            </a:extLst>
          </p:cNvPr>
          <p:cNvSpPr/>
          <p:nvPr/>
        </p:nvSpPr>
        <p:spPr>
          <a:xfrm>
            <a:off x="9510833" y="2338162"/>
            <a:ext cx="2423805" cy="646331"/>
          </a:xfrm>
          <a:prstGeom prst="rect">
            <a:avLst/>
          </a:prstGeom>
        </p:spPr>
        <p:txBody>
          <a:bodyPr wrap="none">
            <a:spAutoFit/>
          </a:bodyPr>
          <a:lstStyle/>
          <a:p>
            <a:pPr algn="ctr"/>
            <a:r>
              <a:rPr lang="ru-RU" dirty="0">
                <a:latin typeface="Helvetica" panose="020B0604020202020204" pitchFamily="34" charset="0"/>
                <a:cs typeface="Helvetica" panose="020B0604020202020204" pitchFamily="34" charset="0"/>
              </a:rPr>
              <a:t>Верификация на</a:t>
            </a:r>
          </a:p>
          <a:p>
            <a:r>
              <a:rPr lang="ru-RU" dirty="0">
                <a:latin typeface="Helvetica" panose="020B0604020202020204" pitchFamily="34" charset="0"/>
                <a:cs typeface="Helvetica" panose="020B0604020202020204" pitchFamily="34" charset="0"/>
              </a:rPr>
              <a:t> целевой платформе</a:t>
            </a:r>
            <a:endParaRPr lang="ru-RU" dirty="0"/>
          </a:p>
        </p:txBody>
      </p:sp>
      <p:sp>
        <p:nvSpPr>
          <p:cNvPr id="15" name="Rectangle 14">
            <a:extLst>
              <a:ext uri="{FF2B5EF4-FFF2-40B4-BE49-F238E27FC236}">
                <a16:creationId xmlns:a16="http://schemas.microsoft.com/office/drawing/2014/main" id="{D1D0A958-B44F-42AA-821D-327A4FC056C2}"/>
              </a:ext>
            </a:extLst>
          </p:cNvPr>
          <p:cNvSpPr/>
          <p:nvPr/>
        </p:nvSpPr>
        <p:spPr>
          <a:xfrm>
            <a:off x="500911" y="3600954"/>
            <a:ext cx="1408399" cy="646331"/>
          </a:xfrm>
          <a:prstGeom prst="rect">
            <a:avLst/>
          </a:prstGeom>
        </p:spPr>
        <p:txBody>
          <a:bodyPr wrap="none">
            <a:spAutoFit/>
          </a:bodyPr>
          <a:lstStyle/>
          <a:p>
            <a:pPr algn="ctr"/>
            <a:r>
              <a:rPr lang="ru-RU" dirty="0">
                <a:latin typeface="Helvetica" panose="020B0604020202020204" pitchFamily="34" charset="0"/>
                <a:cs typeface="Helvetica" panose="020B0604020202020204" pitchFamily="34" charset="0"/>
              </a:rPr>
              <a:t>Системный</a:t>
            </a:r>
          </a:p>
          <a:p>
            <a:pPr algn="ctr"/>
            <a:r>
              <a:rPr lang="ru-RU" dirty="0">
                <a:latin typeface="Helvetica" panose="020B0604020202020204" pitchFamily="34" charset="0"/>
                <a:cs typeface="Helvetica" panose="020B0604020202020204" pitchFamily="34" charset="0"/>
              </a:rPr>
              <a:t> анализ</a:t>
            </a:r>
            <a:endParaRPr lang="ru-RU" dirty="0"/>
          </a:p>
        </p:txBody>
      </p:sp>
      <p:sp>
        <p:nvSpPr>
          <p:cNvPr id="18" name="Rectangle 17">
            <a:extLst>
              <a:ext uri="{FF2B5EF4-FFF2-40B4-BE49-F238E27FC236}">
                <a16:creationId xmlns:a16="http://schemas.microsoft.com/office/drawing/2014/main" id="{5F620D23-DDDC-4E71-94D0-70DBF4FBE2D0}"/>
              </a:ext>
            </a:extLst>
          </p:cNvPr>
          <p:cNvSpPr/>
          <p:nvPr/>
        </p:nvSpPr>
        <p:spPr>
          <a:xfrm>
            <a:off x="567921" y="1780474"/>
            <a:ext cx="1435393" cy="646331"/>
          </a:xfrm>
          <a:prstGeom prst="rect">
            <a:avLst/>
          </a:prstGeom>
        </p:spPr>
        <p:txBody>
          <a:bodyPr wrap="none">
            <a:spAutoFit/>
          </a:bodyPr>
          <a:lstStyle/>
          <a:p>
            <a:pPr algn="ctr"/>
            <a:r>
              <a:rPr lang="ru-RU" dirty="0">
                <a:latin typeface="Helvetica" panose="020B0604020202020204" pitchFamily="34" charset="0"/>
                <a:cs typeface="Helvetica" panose="020B0604020202020204" pitchFamily="34" charset="0"/>
              </a:rPr>
              <a:t>Поэтапный </a:t>
            </a:r>
          </a:p>
          <a:p>
            <a:pPr algn="ctr"/>
            <a:r>
              <a:rPr lang="ru-RU" dirty="0">
                <a:latin typeface="Helvetica" panose="020B0604020202020204" pitchFamily="34" charset="0"/>
                <a:cs typeface="Helvetica" panose="020B0604020202020204" pitchFamily="34" charset="0"/>
              </a:rPr>
              <a:t>анализ</a:t>
            </a:r>
            <a:endParaRPr lang="ru-RU" dirty="0"/>
          </a:p>
        </p:txBody>
      </p:sp>
    </p:spTree>
    <p:extLst>
      <p:ext uri="{BB962C8B-B14F-4D97-AF65-F5344CB8AC3E}">
        <p14:creationId xmlns:p14="http://schemas.microsoft.com/office/powerpoint/2010/main" val="3114705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ÑÑÐ¸Ð½ÐºÐ¸ Ð¿Ð¾ Ð·Ð°Ð¿ÑÐ¾ÑÑ massive machine type communications">
            <a:extLst>
              <a:ext uri="{FF2B5EF4-FFF2-40B4-BE49-F238E27FC236}">
                <a16:creationId xmlns:a16="http://schemas.microsoft.com/office/drawing/2014/main" id="{8E1B807E-B689-4FEE-BBF0-DCCC857F7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994" y="2004955"/>
            <a:ext cx="7334250" cy="4886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D1E129-582D-43D1-864C-55B22F8D3A40}"/>
              </a:ext>
            </a:extLst>
          </p:cNvPr>
          <p:cNvSpPr>
            <a:spLocks noGrp="1"/>
          </p:cNvSpPr>
          <p:nvPr>
            <p:ph type="title"/>
          </p:nvPr>
        </p:nvSpPr>
        <p:spPr>
          <a:xfrm>
            <a:off x="1055026" y="721138"/>
            <a:ext cx="10363200" cy="720080"/>
          </a:xfrm>
        </p:spPr>
        <p:txBody>
          <a:bodyPr/>
          <a:lstStyle/>
          <a:p>
            <a:r>
              <a:rPr lang="ru-RU" dirty="0"/>
              <a:t>Новые сценарии сетевого взаимодействия</a:t>
            </a:r>
          </a:p>
        </p:txBody>
      </p:sp>
      <p:sp>
        <p:nvSpPr>
          <p:cNvPr id="3" name="Rectangle 2">
            <a:extLst>
              <a:ext uri="{FF2B5EF4-FFF2-40B4-BE49-F238E27FC236}">
                <a16:creationId xmlns:a16="http://schemas.microsoft.com/office/drawing/2014/main" id="{80CF8297-AE8B-4965-AAB4-80217F2254DB}"/>
              </a:ext>
            </a:extLst>
          </p:cNvPr>
          <p:cNvSpPr/>
          <p:nvPr/>
        </p:nvSpPr>
        <p:spPr>
          <a:xfrm>
            <a:off x="5221605" y="1543290"/>
            <a:ext cx="1015021" cy="461665"/>
          </a:xfrm>
          <a:prstGeom prst="rect">
            <a:avLst/>
          </a:prstGeom>
        </p:spPr>
        <p:txBody>
          <a:bodyPr wrap="none">
            <a:spAutoFit/>
          </a:bodyPr>
          <a:lstStyle/>
          <a:p>
            <a:r>
              <a:rPr lang="en-US" sz="2400" b="1" dirty="0" err="1">
                <a:solidFill>
                  <a:schemeClr val="tx2"/>
                </a:solidFill>
                <a:latin typeface="Futura Std Medium"/>
              </a:rPr>
              <a:t>eMBB</a:t>
            </a:r>
            <a:endParaRPr lang="ru-RU" sz="2400" dirty="0">
              <a:solidFill>
                <a:schemeClr val="tx2"/>
              </a:solidFill>
            </a:endParaRPr>
          </a:p>
        </p:txBody>
      </p:sp>
      <p:sp>
        <p:nvSpPr>
          <p:cNvPr id="4" name="Rectangle 3">
            <a:extLst>
              <a:ext uri="{FF2B5EF4-FFF2-40B4-BE49-F238E27FC236}">
                <a16:creationId xmlns:a16="http://schemas.microsoft.com/office/drawing/2014/main" id="{864E1211-9C5A-47B5-85FE-C67A1D5A6BB0}"/>
              </a:ext>
            </a:extLst>
          </p:cNvPr>
          <p:cNvSpPr/>
          <p:nvPr/>
        </p:nvSpPr>
        <p:spPr>
          <a:xfrm>
            <a:off x="8328248" y="5188808"/>
            <a:ext cx="1069524" cy="461665"/>
          </a:xfrm>
          <a:prstGeom prst="rect">
            <a:avLst/>
          </a:prstGeom>
        </p:spPr>
        <p:txBody>
          <a:bodyPr wrap="none">
            <a:spAutoFit/>
          </a:bodyPr>
          <a:lstStyle/>
          <a:p>
            <a:r>
              <a:rPr lang="en-US" sz="2400" b="1" dirty="0">
                <a:solidFill>
                  <a:schemeClr val="tx2"/>
                </a:solidFill>
                <a:latin typeface="Futura Std Medium"/>
              </a:rPr>
              <a:t>URLLC</a:t>
            </a:r>
            <a:endParaRPr lang="ru-RU" sz="2400" b="1" dirty="0">
              <a:solidFill>
                <a:schemeClr val="tx2"/>
              </a:solidFill>
              <a:latin typeface="Futura Std Medium"/>
            </a:endParaRPr>
          </a:p>
        </p:txBody>
      </p:sp>
      <p:sp>
        <p:nvSpPr>
          <p:cNvPr id="5" name="Rectangle 4">
            <a:extLst>
              <a:ext uri="{FF2B5EF4-FFF2-40B4-BE49-F238E27FC236}">
                <a16:creationId xmlns:a16="http://schemas.microsoft.com/office/drawing/2014/main" id="{C66068FE-F8F0-42CA-9886-77C3640EE428}"/>
              </a:ext>
            </a:extLst>
          </p:cNvPr>
          <p:cNvSpPr/>
          <p:nvPr/>
        </p:nvSpPr>
        <p:spPr>
          <a:xfrm>
            <a:off x="2043994" y="5125352"/>
            <a:ext cx="1120820" cy="461665"/>
          </a:xfrm>
          <a:prstGeom prst="rect">
            <a:avLst/>
          </a:prstGeom>
        </p:spPr>
        <p:txBody>
          <a:bodyPr wrap="none">
            <a:spAutoFit/>
          </a:bodyPr>
          <a:lstStyle/>
          <a:p>
            <a:r>
              <a:rPr lang="en-US" sz="2400" b="1" dirty="0" err="1">
                <a:solidFill>
                  <a:schemeClr val="tx2"/>
                </a:solidFill>
                <a:latin typeface="Futura Std Medium"/>
              </a:rPr>
              <a:t>mMTC</a:t>
            </a:r>
            <a:endParaRPr lang="ru-RU" sz="2400" b="1" dirty="0">
              <a:solidFill>
                <a:schemeClr val="tx2"/>
              </a:solidFill>
              <a:latin typeface="Futura Std Medium"/>
            </a:endParaRPr>
          </a:p>
        </p:txBody>
      </p:sp>
      <p:pic>
        <p:nvPicPr>
          <p:cNvPr id="1028" name="Picture 4" descr="ÐÐ°ÑÑÐ¸Ð½ÐºÐ¸ Ð¿Ð¾ Ð·Ð°Ð¿ÑÐ¾ÑÑ vr logo">
            <a:extLst>
              <a:ext uri="{FF2B5EF4-FFF2-40B4-BE49-F238E27FC236}">
                <a16:creationId xmlns:a16="http://schemas.microsoft.com/office/drawing/2014/main" id="{7ADDF420-E87D-40DF-A182-5E1D868AB6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6728" y="1366611"/>
            <a:ext cx="1128948" cy="11289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ÐÐ°ÑÑÐ¸Ð½ÐºÐ¸ Ð¿Ð¾ Ð·Ð°Ð¿ÑÐ¾ÑÑ 4k logo">
            <a:extLst>
              <a:ext uri="{FF2B5EF4-FFF2-40B4-BE49-F238E27FC236}">
                <a16:creationId xmlns:a16="http://schemas.microsoft.com/office/drawing/2014/main" id="{4F8289AB-8950-4506-86F3-6E59889DB7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1845" y="1515088"/>
            <a:ext cx="775590" cy="7755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ÐÐ°ÑÑÐ¸Ð½ÐºÐ¸ Ð¿Ð¾ Ð·Ð°Ð¿ÑÐ¾ÑÑ iot logo">
            <a:extLst>
              <a:ext uri="{FF2B5EF4-FFF2-40B4-BE49-F238E27FC236}">
                <a16:creationId xmlns:a16="http://schemas.microsoft.com/office/drawing/2014/main" id="{4D7A2C62-FC56-4461-8238-FAD455F30F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2110" y="4149080"/>
            <a:ext cx="793673" cy="793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1BEEF12-E2FE-4C72-B24D-8C6CCA8D01F7}"/>
              </a:ext>
            </a:extLst>
          </p:cNvPr>
          <p:cNvPicPr>
            <a:picLocks noChangeAspect="1"/>
          </p:cNvPicPr>
          <p:nvPr/>
        </p:nvPicPr>
        <p:blipFill>
          <a:blip r:embed="rId6"/>
          <a:stretch>
            <a:fillRect/>
          </a:stretch>
        </p:blipFill>
        <p:spPr>
          <a:xfrm>
            <a:off x="2043994" y="5769616"/>
            <a:ext cx="867172" cy="871262"/>
          </a:xfrm>
          <a:prstGeom prst="rect">
            <a:avLst/>
          </a:prstGeom>
        </p:spPr>
      </p:pic>
      <p:pic>
        <p:nvPicPr>
          <p:cNvPr id="1038" name="Picture 14" descr="ÐÐ¾ÑÐ¾Ð¶ÐµÐµ Ð¸Ð·Ð¾Ð±ÑÐ°Ð¶ÐµÐ½Ð¸Ðµ">
            <a:extLst>
              <a:ext uri="{FF2B5EF4-FFF2-40B4-BE49-F238E27FC236}">
                <a16:creationId xmlns:a16="http://schemas.microsoft.com/office/drawing/2014/main" id="{20B8FACD-3F90-4BCD-950B-BB7EB02126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8803" y="4149080"/>
            <a:ext cx="788414" cy="7884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ÐÐ°ÑÑÐ¸Ð½ÐºÐ¸ Ð¿Ð¾ Ð·Ð°Ð¿ÑÐ¾ÑÑ medicine logo">
            <a:extLst>
              <a:ext uri="{FF2B5EF4-FFF2-40B4-BE49-F238E27FC236}">
                <a16:creationId xmlns:a16="http://schemas.microsoft.com/office/drawing/2014/main" id="{59D30463-3659-46A5-A3B5-9FF376D78D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68999" y="5792971"/>
            <a:ext cx="688218" cy="842477"/>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2">
            <a:extLst>
              <a:ext uri="{FF2B5EF4-FFF2-40B4-BE49-F238E27FC236}">
                <a16:creationId xmlns:a16="http://schemas.microsoft.com/office/drawing/2014/main" id="{AC986EF2-18EC-4AF6-B3E4-46D0C6FA3762}"/>
              </a:ext>
            </a:extLst>
          </p:cNvPr>
          <p:cNvPicPr>
            <a:picLocks noChangeAspect="1"/>
          </p:cNvPicPr>
          <p:nvPr/>
        </p:nvPicPr>
        <p:blipFill>
          <a:blip r:embed="rId9"/>
          <a:stretch>
            <a:fillRect/>
          </a:stretch>
        </p:blipFill>
        <p:spPr>
          <a:xfrm>
            <a:off x="-31687" y="4309690"/>
            <a:ext cx="2072770" cy="1895557"/>
          </a:xfrm>
          <a:prstGeom prst="rect">
            <a:avLst/>
          </a:prstGeom>
        </p:spPr>
      </p:pic>
      <p:pic>
        <p:nvPicPr>
          <p:cNvPr id="14" name="Рисунок 4">
            <a:extLst>
              <a:ext uri="{FF2B5EF4-FFF2-40B4-BE49-F238E27FC236}">
                <a16:creationId xmlns:a16="http://schemas.microsoft.com/office/drawing/2014/main" id="{6F635571-6254-49DE-97C6-908020E0A02A}"/>
              </a:ext>
            </a:extLst>
          </p:cNvPr>
          <p:cNvPicPr>
            <a:picLocks noChangeAspect="1"/>
          </p:cNvPicPr>
          <p:nvPr/>
        </p:nvPicPr>
        <p:blipFill>
          <a:blip r:embed="rId10"/>
          <a:stretch>
            <a:fillRect/>
          </a:stretch>
        </p:blipFill>
        <p:spPr>
          <a:xfrm>
            <a:off x="9624392" y="4606200"/>
            <a:ext cx="2232693" cy="1626879"/>
          </a:xfrm>
          <a:prstGeom prst="rect">
            <a:avLst/>
          </a:prstGeom>
        </p:spPr>
      </p:pic>
      <p:sp>
        <p:nvSpPr>
          <p:cNvPr id="7" name="Rectangle 6">
            <a:extLst>
              <a:ext uri="{FF2B5EF4-FFF2-40B4-BE49-F238E27FC236}">
                <a16:creationId xmlns:a16="http://schemas.microsoft.com/office/drawing/2014/main" id="{62FD7B3F-560A-4C4C-80C3-C36A125F47CB}"/>
              </a:ext>
            </a:extLst>
          </p:cNvPr>
          <p:cNvSpPr/>
          <p:nvPr/>
        </p:nvSpPr>
        <p:spPr>
          <a:xfrm>
            <a:off x="10321392" y="4358621"/>
            <a:ext cx="838691" cy="369332"/>
          </a:xfrm>
          <a:prstGeom prst="rect">
            <a:avLst/>
          </a:prstGeom>
        </p:spPr>
        <p:txBody>
          <a:bodyPr wrap="none">
            <a:spAutoFit/>
          </a:bodyPr>
          <a:lstStyle/>
          <a:p>
            <a:r>
              <a:rPr lang="en-US" b="1" dirty="0">
                <a:solidFill>
                  <a:schemeClr val="dk1"/>
                </a:solidFill>
                <a:latin typeface="Arial" pitchFamily="34" charset="0"/>
                <a:cs typeface="Arial" pitchFamily="34" charset="0"/>
              </a:rPr>
              <a:t>V to X</a:t>
            </a:r>
            <a:endParaRPr lang="ru-RU" b="1" dirty="0"/>
          </a:p>
        </p:txBody>
      </p:sp>
    </p:spTree>
    <p:extLst>
      <p:ext uri="{BB962C8B-B14F-4D97-AF65-F5344CB8AC3E}">
        <p14:creationId xmlns:p14="http://schemas.microsoft.com/office/powerpoint/2010/main" val="3879786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1A46D0-541E-487C-ADBA-2691C14ED517}"/>
              </a:ext>
            </a:extLst>
          </p:cNvPr>
          <p:cNvGrpSpPr/>
          <p:nvPr/>
        </p:nvGrpSpPr>
        <p:grpSpPr>
          <a:xfrm>
            <a:off x="359044" y="3647781"/>
            <a:ext cx="8208912" cy="3128689"/>
            <a:chOff x="1415480" y="3645024"/>
            <a:chExt cx="8208912" cy="3128689"/>
          </a:xfrm>
        </p:grpSpPr>
        <p:pic>
          <p:nvPicPr>
            <p:cNvPr id="6" name="Рисунок 2">
              <a:extLst>
                <a:ext uri="{FF2B5EF4-FFF2-40B4-BE49-F238E27FC236}">
                  <a16:creationId xmlns:a16="http://schemas.microsoft.com/office/drawing/2014/main" id="{EB257CA8-8384-441D-83E2-D7A502A8AAF4}"/>
                </a:ext>
              </a:extLst>
            </p:cNvPr>
            <p:cNvPicPr/>
            <p:nvPr/>
          </p:nvPicPr>
          <p:blipFill>
            <a:blip r:embed="rId2"/>
            <a:stretch>
              <a:fillRect/>
            </a:stretch>
          </p:blipFill>
          <p:spPr>
            <a:xfrm>
              <a:off x="1631504" y="3645024"/>
              <a:ext cx="7776864" cy="3128689"/>
            </a:xfrm>
            <a:prstGeom prst="rect">
              <a:avLst/>
            </a:prstGeom>
          </p:spPr>
        </p:pic>
        <p:sp>
          <p:nvSpPr>
            <p:cNvPr id="7" name="Rectangle 6">
              <a:extLst>
                <a:ext uri="{FF2B5EF4-FFF2-40B4-BE49-F238E27FC236}">
                  <a16:creationId xmlns:a16="http://schemas.microsoft.com/office/drawing/2014/main" id="{05DA7A8A-F7E9-4C69-9149-90EBFBF502C8}"/>
                </a:ext>
              </a:extLst>
            </p:cNvPr>
            <p:cNvSpPr/>
            <p:nvPr/>
          </p:nvSpPr>
          <p:spPr>
            <a:xfrm>
              <a:off x="1415480" y="3933056"/>
              <a:ext cx="8208912" cy="2770311"/>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sp>
        <p:nvSpPr>
          <p:cNvPr id="2" name="Title 1">
            <a:extLst>
              <a:ext uri="{FF2B5EF4-FFF2-40B4-BE49-F238E27FC236}">
                <a16:creationId xmlns:a16="http://schemas.microsoft.com/office/drawing/2014/main" id="{51389379-7E08-4A44-8AED-18D9A9802D4C}"/>
              </a:ext>
            </a:extLst>
          </p:cNvPr>
          <p:cNvSpPr>
            <a:spLocks noGrp="1"/>
          </p:cNvSpPr>
          <p:nvPr>
            <p:ph type="title"/>
          </p:nvPr>
        </p:nvSpPr>
        <p:spPr>
          <a:xfrm>
            <a:off x="407368" y="689013"/>
            <a:ext cx="10769600" cy="762000"/>
          </a:xfrm>
        </p:spPr>
        <p:txBody>
          <a:bodyPr/>
          <a:lstStyle/>
          <a:p>
            <a:r>
              <a:rPr lang="ru-RU" sz="2400" dirty="0"/>
              <a:t>Результаты взаимодействия с отечественными компаниями</a:t>
            </a:r>
          </a:p>
        </p:txBody>
      </p:sp>
      <p:graphicFrame>
        <p:nvGraphicFramePr>
          <p:cNvPr id="3" name="Table 2">
            <a:extLst>
              <a:ext uri="{FF2B5EF4-FFF2-40B4-BE49-F238E27FC236}">
                <a16:creationId xmlns:a16="http://schemas.microsoft.com/office/drawing/2014/main" id="{268119EA-5E65-415B-8686-4993D255D480}"/>
              </a:ext>
            </a:extLst>
          </p:cNvPr>
          <p:cNvGraphicFramePr>
            <a:graphicFrameLocks noGrp="1"/>
          </p:cNvGraphicFramePr>
          <p:nvPr>
            <p:extLst>
              <p:ext uri="{D42A27DB-BD31-4B8C-83A1-F6EECF244321}">
                <p14:modId xmlns:p14="http://schemas.microsoft.com/office/powerpoint/2010/main" val="2022626770"/>
              </p:ext>
            </p:extLst>
          </p:nvPr>
        </p:nvGraphicFramePr>
        <p:xfrm>
          <a:off x="407368" y="1634466"/>
          <a:ext cx="6137910" cy="2194560"/>
        </p:xfrm>
        <a:graphic>
          <a:graphicData uri="http://schemas.openxmlformats.org/drawingml/2006/table">
            <a:tbl>
              <a:tblPr bandRow="1">
                <a:tableStyleId>{5C22544A-7EE6-4342-B048-85BDC9FD1C3A}</a:tableStyleId>
              </a:tblPr>
              <a:tblGrid>
                <a:gridCol w="3068955">
                  <a:extLst>
                    <a:ext uri="{9D8B030D-6E8A-4147-A177-3AD203B41FA5}">
                      <a16:colId xmlns:a16="http://schemas.microsoft.com/office/drawing/2014/main" val="2536428774"/>
                    </a:ext>
                  </a:extLst>
                </a:gridCol>
                <a:gridCol w="3068955">
                  <a:extLst>
                    <a:ext uri="{9D8B030D-6E8A-4147-A177-3AD203B41FA5}">
                      <a16:colId xmlns:a16="http://schemas.microsoft.com/office/drawing/2014/main" val="31516472"/>
                    </a:ext>
                  </a:extLst>
                </a:gridCol>
              </a:tblGrid>
              <a:tr h="153035">
                <a:tc>
                  <a:txBody>
                    <a:bodyPr/>
                    <a:lstStyle/>
                    <a:p>
                      <a:pPr marL="0" marR="0">
                        <a:spcBef>
                          <a:spcPts val="0"/>
                        </a:spcBef>
                        <a:spcAft>
                          <a:spcPts val="0"/>
                        </a:spcAft>
                      </a:pPr>
                      <a:r>
                        <a:rPr lang="ru-RU" sz="1200" dirty="0">
                          <a:effectLst/>
                        </a:rPr>
                        <a:t>Скорость </a:t>
                      </a:r>
                      <a:r>
                        <a:rPr lang="en-US" sz="1200" dirty="0">
                          <a:effectLst/>
                        </a:rPr>
                        <a:t> </a:t>
                      </a:r>
                      <a:r>
                        <a:rPr lang="ru-RU" sz="1200" dirty="0">
                          <a:effectLst/>
                        </a:rPr>
                        <a:t>передачи данных </a:t>
                      </a:r>
                      <a:endParaRPr lang="en-US" sz="1200" dirty="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ru-RU" sz="1200">
                          <a:effectLst/>
                        </a:rPr>
                        <a:t>2.048-155.520 Мбит/с</a:t>
                      </a:r>
                      <a:endParaRPr lang="en-US" sz="120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4051284173"/>
                  </a:ext>
                </a:extLst>
              </a:tr>
              <a:tr h="153035">
                <a:tc>
                  <a:txBody>
                    <a:bodyPr/>
                    <a:lstStyle/>
                    <a:p>
                      <a:pPr marL="0" marR="0">
                        <a:spcBef>
                          <a:spcPts val="0"/>
                        </a:spcBef>
                        <a:spcAft>
                          <a:spcPts val="0"/>
                        </a:spcAft>
                      </a:pPr>
                      <a:r>
                        <a:rPr lang="ru-RU" sz="1200" dirty="0">
                          <a:effectLst/>
                        </a:rPr>
                        <a:t>Вид модуляции 	</a:t>
                      </a:r>
                      <a:endParaRPr lang="en-US" sz="1200" dirty="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ru-RU" sz="1200">
                          <a:effectLst/>
                        </a:rPr>
                        <a:t>64</a:t>
                      </a:r>
                      <a:r>
                        <a:rPr lang="en-US" sz="1200">
                          <a:effectLst/>
                        </a:rPr>
                        <a:t>QAM, 32QAM, 16QAM, QPSK</a:t>
                      </a:r>
                      <a:endParaRPr lang="en-US" sz="120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1719182474"/>
                  </a:ext>
                </a:extLst>
              </a:tr>
              <a:tr h="153035">
                <a:tc>
                  <a:txBody>
                    <a:bodyPr/>
                    <a:lstStyle/>
                    <a:p>
                      <a:pPr marL="0" marR="0">
                        <a:spcBef>
                          <a:spcPts val="0"/>
                        </a:spcBef>
                        <a:spcAft>
                          <a:spcPts val="0"/>
                        </a:spcAft>
                      </a:pPr>
                      <a:r>
                        <a:rPr lang="ru-RU" sz="1200">
                          <a:effectLst/>
                        </a:rPr>
                        <a:t>Кодирование</a:t>
                      </a:r>
                      <a:endParaRPr lang="en-US" sz="120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en-US" sz="1200" dirty="0">
                          <a:effectLst/>
                        </a:rPr>
                        <a:t>Duobinary Turbo Code</a:t>
                      </a:r>
                      <a:r>
                        <a:rPr lang="ru-RU" sz="1200" dirty="0">
                          <a:effectLst/>
                        </a:rPr>
                        <a:t> (1</a:t>
                      </a:r>
                      <a:r>
                        <a:rPr lang="en-US" sz="1200" dirty="0">
                          <a:effectLst/>
                        </a:rPr>
                        <a:t>/2, 3/4, 9/10</a:t>
                      </a:r>
                      <a:r>
                        <a:rPr lang="ru-RU" sz="1200" dirty="0">
                          <a:effectLst/>
                        </a:rPr>
                        <a:t>)</a:t>
                      </a:r>
                      <a:endParaRPr lang="en-US" sz="12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400886934"/>
                  </a:ext>
                </a:extLst>
              </a:tr>
              <a:tr h="153035">
                <a:tc>
                  <a:txBody>
                    <a:bodyPr/>
                    <a:lstStyle/>
                    <a:p>
                      <a:pPr marL="0" marR="0">
                        <a:spcBef>
                          <a:spcPts val="0"/>
                        </a:spcBef>
                        <a:spcAft>
                          <a:spcPts val="0"/>
                        </a:spcAft>
                      </a:pPr>
                      <a:r>
                        <a:rPr lang="ru-RU" sz="1200">
                          <a:effectLst/>
                        </a:rPr>
                        <a:t>Передискретизация</a:t>
                      </a:r>
                      <a:r>
                        <a:rPr lang="en-US" sz="1200">
                          <a:effectLst/>
                        </a:rPr>
                        <a:t>/</a:t>
                      </a:r>
                      <a:r>
                        <a:rPr lang="ru-RU" sz="1200">
                          <a:effectLst/>
                        </a:rPr>
                        <a:t>децимация</a:t>
                      </a:r>
                      <a:endParaRPr lang="en-US" sz="120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ru-RU" sz="1200">
                          <a:effectLst/>
                        </a:rPr>
                        <a:t>Фильтр Фарроу</a:t>
                      </a:r>
                      <a:endParaRPr lang="en-US" sz="120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1771332731"/>
                  </a:ext>
                </a:extLst>
              </a:tr>
              <a:tr h="153035">
                <a:tc>
                  <a:txBody>
                    <a:bodyPr/>
                    <a:lstStyle/>
                    <a:p>
                      <a:pPr marL="0" marR="0">
                        <a:spcBef>
                          <a:spcPts val="0"/>
                        </a:spcBef>
                        <a:spcAft>
                          <a:spcPts val="0"/>
                        </a:spcAft>
                      </a:pPr>
                      <a:r>
                        <a:rPr lang="ru-RU" sz="1200">
                          <a:effectLst/>
                        </a:rPr>
                        <a:t>Эквалайзер</a:t>
                      </a:r>
                      <a:endParaRPr lang="en-US" sz="120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en-US" sz="1200">
                          <a:effectLst/>
                        </a:rPr>
                        <a:t>LMS</a:t>
                      </a:r>
                      <a:endParaRPr lang="en-US" sz="120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733950801"/>
                  </a:ext>
                </a:extLst>
              </a:tr>
              <a:tr h="153035">
                <a:tc>
                  <a:txBody>
                    <a:bodyPr/>
                    <a:lstStyle/>
                    <a:p>
                      <a:pPr marL="0" marR="0">
                        <a:spcBef>
                          <a:spcPts val="0"/>
                        </a:spcBef>
                        <a:spcAft>
                          <a:spcPts val="0"/>
                        </a:spcAft>
                      </a:pPr>
                      <a:r>
                        <a:rPr lang="ru-RU" sz="1200">
                          <a:effectLst/>
                        </a:rPr>
                        <a:t>Синхронизация пакетов	</a:t>
                      </a:r>
                      <a:endParaRPr lang="en-US" sz="120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ru-RU" sz="1200">
                          <a:effectLst/>
                        </a:rPr>
                        <a:t>Согласованный фильтр</a:t>
                      </a:r>
                      <a:endParaRPr lang="en-US" sz="120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3962728082"/>
                  </a:ext>
                </a:extLst>
              </a:tr>
              <a:tr h="153035">
                <a:tc>
                  <a:txBody>
                    <a:bodyPr/>
                    <a:lstStyle/>
                    <a:p>
                      <a:pPr marL="0" marR="0">
                        <a:spcBef>
                          <a:spcPts val="0"/>
                        </a:spcBef>
                        <a:spcAft>
                          <a:spcPts val="0"/>
                        </a:spcAft>
                      </a:pPr>
                      <a:r>
                        <a:rPr lang="ru-RU" sz="1200">
                          <a:effectLst/>
                        </a:rPr>
                        <a:t>Формирование импульсов</a:t>
                      </a:r>
                      <a:endParaRPr lang="en-US" sz="120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ru-RU" sz="1200">
                          <a:effectLst/>
                        </a:rPr>
                        <a:t>Приподнятый косинус</a:t>
                      </a:r>
                      <a:endParaRPr lang="en-US" sz="120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2668383259"/>
                  </a:ext>
                </a:extLst>
              </a:tr>
              <a:tr h="153035">
                <a:tc>
                  <a:txBody>
                    <a:bodyPr/>
                    <a:lstStyle/>
                    <a:p>
                      <a:pPr marL="0" marR="0">
                        <a:spcBef>
                          <a:spcPts val="0"/>
                        </a:spcBef>
                        <a:spcAft>
                          <a:spcPts val="0"/>
                        </a:spcAft>
                      </a:pPr>
                      <a:r>
                        <a:rPr lang="ru-RU" sz="1200">
                          <a:effectLst/>
                        </a:rPr>
                        <a:t>Аппаратная платформа</a:t>
                      </a:r>
                      <a:endParaRPr lang="en-US" sz="1200">
                        <a:effectLst/>
                        <a:latin typeface="Times New Roman" panose="02020603050405020304" pitchFamily="18" charset="0"/>
                        <a:ea typeface="Times New Roman" panose="02020603050405020304" pitchFamily="18" charset="0"/>
                      </a:endParaRPr>
                    </a:p>
                  </a:txBody>
                  <a:tcPr/>
                </a:tc>
                <a:tc>
                  <a:txBody>
                    <a:bodyPr/>
                    <a:lstStyle/>
                    <a:p>
                      <a:pPr marL="0" marR="0">
                        <a:spcBef>
                          <a:spcPts val="0"/>
                        </a:spcBef>
                        <a:spcAft>
                          <a:spcPts val="0"/>
                        </a:spcAft>
                      </a:pPr>
                      <a:r>
                        <a:rPr lang="en-US" sz="1200" dirty="0">
                          <a:effectLst/>
                        </a:rPr>
                        <a:t>ZYNQ-7 ZC706 </a:t>
                      </a:r>
                      <a:r>
                        <a:rPr lang="ru-RU" sz="1200" dirty="0">
                          <a:effectLst/>
                        </a:rPr>
                        <a:t>и </a:t>
                      </a:r>
                      <a:r>
                        <a:rPr lang="en-US" sz="1200" dirty="0">
                          <a:effectLst/>
                        </a:rPr>
                        <a:t>ADRV937</a:t>
                      </a:r>
                      <a:r>
                        <a:rPr lang="ru-RU" sz="1200" dirty="0">
                          <a:effectLst/>
                        </a:rPr>
                        <a:t>1</a:t>
                      </a:r>
                      <a:endParaRPr lang="en-US" sz="12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3934042638"/>
                  </a:ext>
                </a:extLst>
              </a:tr>
            </a:tbl>
          </a:graphicData>
        </a:graphic>
      </p:graphicFrame>
      <p:sp>
        <p:nvSpPr>
          <p:cNvPr id="5" name="Rectangle 4">
            <a:extLst>
              <a:ext uri="{FF2B5EF4-FFF2-40B4-BE49-F238E27FC236}">
                <a16:creationId xmlns:a16="http://schemas.microsoft.com/office/drawing/2014/main" id="{A7C957AE-3871-4DBA-AE32-AB4665553CB9}"/>
              </a:ext>
            </a:extLst>
          </p:cNvPr>
          <p:cNvSpPr/>
          <p:nvPr/>
        </p:nvSpPr>
        <p:spPr>
          <a:xfrm>
            <a:off x="359044" y="1276542"/>
            <a:ext cx="4522713" cy="369332"/>
          </a:xfrm>
          <a:prstGeom prst="rect">
            <a:avLst/>
          </a:prstGeom>
        </p:spPr>
        <p:txBody>
          <a:bodyPr wrap="none">
            <a:spAutoFit/>
          </a:bodyPr>
          <a:lstStyle/>
          <a:p>
            <a:pPr lvl="0" eaLnBrk="0" fontAlgn="base" hangingPunct="0">
              <a:spcBef>
                <a:spcPct val="0"/>
              </a:spcBef>
              <a:spcAft>
                <a:spcPct val="0"/>
              </a:spcAft>
            </a:pPr>
            <a:r>
              <a:rPr lang="ru-RU" altLang="en-US" dirty="0">
                <a:latin typeface="Calibri" panose="020F0502020204030204" pitchFamily="34" charset="0"/>
                <a:ea typeface="MS Gothic" panose="020B0609070205080204" pitchFamily="49" charset="-128"/>
                <a:cs typeface="Calibri" panose="020F0502020204030204" pitchFamily="34" charset="0"/>
              </a:rPr>
              <a:t>Разработка радиорелейной радиостанции</a:t>
            </a:r>
            <a:endParaRPr lang="ru-RU" altLang="en-US" sz="2400" dirty="0">
              <a:latin typeface="Calibri" panose="020F0502020204030204" pitchFamily="34" charset="0"/>
              <a:ea typeface="MS Gothic" panose="020B0609070205080204" pitchFamily="49" charset="-128"/>
              <a:cs typeface="Times New Roman" panose="02020603050405020304" pitchFamily="18" charset="0"/>
            </a:endParaRPr>
          </a:p>
        </p:txBody>
      </p:sp>
      <p:grpSp>
        <p:nvGrpSpPr>
          <p:cNvPr id="11" name="Group 10">
            <a:extLst>
              <a:ext uri="{FF2B5EF4-FFF2-40B4-BE49-F238E27FC236}">
                <a16:creationId xmlns:a16="http://schemas.microsoft.com/office/drawing/2014/main" id="{E51914B0-B11A-422C-A574-37B6EA411F0A}"/>
              </a:ext>
            </a:extLst>
          </p:cNvPr>
          <p:cNvGrpSpPr/>
          <p:nvPr/>
        </p:nvGrpSpPr>
        <p:grpSpPr>
          <a:xfrm>
            <a:off x="9266981" y="1385622"/>
            <a:ext cx="2376264" cy="2307013"/>
            <a:chOff x="8616280" y="1340767"/>
            <a:chExt cx="2376264" cy="2307013"/>
          </a:xfrm>
        </p:grpSpPr>
        <p:sp>
          <p:nvSpPr>
            <p:cNvPr id="10" name="Rectangle 9">
              <a:extLst>
                <a:ext uri="{FF2B5EF4-FFF2-40B4-BE49-F238E27FC236}">
                  <a16:creationId xmlns:a16="http://schemas.microsoft.com/office/drawing/2014/main" id="{905CA4F0-B8D3-483C-A154-1BA3478AC3BD}"/>
                </a:ext>
              </a:extLst>
            </p:cNvPr>
            <p:cNvSpPr/>
            <p:nvPr/>
          </p:nvSpPr>
          <p:spPr>
            <a:xfrm>
              <a:off x="8616280" y="1340767"/>
              <a:ext cx="2376264" cy="230701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pic>
          <p:nvPicPr>
            <p:cNvPr id="2051" name="Picture 3" descr="ÐÐ°ÑÑÐ¸Ð½ÐºÐ¸ Ð¿Ð¾ Ð·Ð°Ð¿ÑÐ¾ÑÑ ÑÐ°Ð´Ð¸Ð¾ÑÐµÐ»ÐµÐ¹Ð½Ð°Ñ ÑÑÐ°Ð½ÑÐ¸Ñ">
              <a:extLst>
                <a:ext uri="{FF2B5EF4-FFF2-40B4-BE49-F238E27FC236}">
                  <a16:creationId xmlns:a16="http://schemas.microsoft.com/office/drawing/2014/main" id="{F1ED0AFA-4834-4970-ADDC-5B3D70CCB6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622" y="1396993"/>
              <a:ext cx="2235580" cy="2194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E7ADC822-C333-40EA-AECA-111FBD2FBDAC}"/>
              </a:ext>
            </a:extLst>
          </p:cNvPr>
          <p:cNvGrpSpPr/>
          <p:nvPr/>
        </p:nvGrpSpPr>
        <p:grpSpPr>
          <a:xfrm>
            <a:off x="9261995" y="3829026"/>
            <a:ext cx="2402577" cy="1987862"/>
            <a:chOff x="9232666" y="3697192"/>
            <a:chExt cx="2402577" cy="1987862"/>
          </a:xfrm>
        </p:grpSpPr>
        <p:sp>
          <p:nvSpPr>
            <p:cNvPr id="19" name="Rectangle 18">
              <a:extLst>
                <a:ext uri="{FF2B5EF4-FFF2-40B4-BE49-F238E27FC236}">
                  <a16:creationId xmlns:a16="http://schemas.microsoft.com/office/drawing/2014/main" id="{D8671A9E-E9F3-459A-B34E-26F9ABE794EB}"/>
                </a:ext>
              </a:extLst>
            </p:cNvPr>
            <p:cNvSpPr/>
            <p:nvPr/>
          </p:nvSpPr>
          <p:spPr>
            <a:xfrm>
              <a:off x="9258979" y="3697192"/>
              <a:ext cx="2376264" cy="198786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pic>
          <p:nvPicPr>
            <p:cNvPr id="2053" name="Picture 5" descr="ÐÐ°ÑÑÐ¸Ð½ÐºÐ¸ Ð¿Ð¾ Ð·Ð°Ð¿ÑÐ¾ÑÑ zedboard sdr">
              <a:extLst>
                <a:ext uri="{FF2B5EF4-FFF2-40B4-BE49-F238E27FC236}">
                  <a16:creationId xmlns:a16="http://schemas.microsoft.com/office/drawing/2014/main" id="{CE3FCE4E-E819-45BF-A8ED-25EB5442E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2666" y="3723097"/>
              <a:ext cx="23812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Arrow: Left-Up 14">
            <a:extLst>
              <a:ext uri="{FF2B5EF4-FFF2-40B4-BE49-F238E27FC236}">
                <a16:creationId xmlns:a16="http://schemas.microsoft.com/office/drawing/2014/main" id="{7EA817F7-85E5-4F4C-A274-DDFE56459198}"/>
              </a:ext>
            </a:extLst>
          </p:cNvPr>
          <p:cNvSpPr/>
          <p:nvPr/>
        </p:nvSpPr>
        <p:spPr>
          <a:xfrm rot="10800000">
            <a:off x="7190992" y="1916832"/>
            <a:ext cx="1857335" cy="1739074"/>
          </a:xfrm>
          <a:prstGeom prst="leftUpArrow">
            <a:avLst>
              <a:gd name="adj1" fmla="val 13422"/>
              <a:gd name="adj2" fmla="val 13664"/>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
        <p:nvSpPr>
          <p:cNvPr id="16" name="Arrow: Left-Up 15">
            <a:extLst>
              <a:ext uri="{FF2B5EF4-FFF2-40B4-BE49-F238E27FC236}">
                <a16:creationId xmlns:a16="http://schemas.microsoft.com/office/drawing/2014/main" id="{298419ED-09EC-4A6E-8F18-A44C00EF59F0}"/>
              </a:ext>
            </a:extLst>
          </p:cNvPr>
          <p:cNvSpPr/>
          <p:nvPr/>
        </p:nvSpPr>
        <p:spPr>
          <a:xfrm>
            <a:off x="8693888" y="5877272"/>
            <a:ext cx="2010624" cy="828852"/>
          </a:xfrm>
          <a:prstGeom prst="leftUpArrow">
            <a:avLst>
              <a:gd name="adj1" fmla="val 25000"/>
              <a:gd name="adj2" fmla="val 20046"/>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pitchFamily="34" charset="0"/>
              <a:cs typeface="Arial" pitchFamily="34" charset="0"/>
            </a:endParaRPr>
          </a:p>
        </p:txBody>
      </p:sp>
    </p:spTree>
    <p:extLst>
      <p:ext uri="{BB962C8B-B14F-4D97-AF65-F5344CB8AC3E}">
        <p14:creationId xmlns:p14="http://schemas.microsoft.com/office/powerpoint/2010/main" val="755570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F6DF5C-ADC6-43CF-9183-7CB7694BB91A}"/>
              </a:ext>
            </a:extLst>
          </p:cNvPr>
          <p:cNvSpPr>
            <a:spLocks noGrp="1"/>
          </p:cNvSpPr>
          <p:nvPr>
            <p:ph type="title"/>
          </p:nvPr>
        </p:nvSpPr>
        <p:spPr>
          <a:xfrm>
            <a:off x="609600" y="762000"/>
            <a:ext cx="10769600" cy="762000"/>
          </a:xfrm>
        </p:spPr>
        <p:txBody>
          <a:bodyPr/>
          <a:lstStyle/>
          <a:p>
            <a:r>
              <a:rPr lang="ru-RU" sz="2400" dirty="0"/>
              <a:t>Результаты взаимодействия с отечественными компаниями</a:t>
            </a:r>
          </a:p>
        </p:txBody>
      </p:sp>
      <p:sp>
        <p:nvSpPr>
          <p:cNvPr id="5" name="Rectangle 4">
            <a:extLst>
              <a:ext uri="{FF2B5EF4-FFF2-40B4-BE49-F238E27FC236}">
                <a16:creationId xmlns:a16="http://schemas.microsoft.com/office/drawing/2014/main" id="{B1CC9087-FC18-4D1F-B015-E94EFEC338F5}"/>
              </a:ext>
            </a:extLst>
          </p:cNvPr>
          <p:cNvSpPr/>
          <p:nvPr/>
        </p:nvSpPr>
        <p:spPr>
          <a:xfrm>
            <a:off x="798689" y="1339334"/>
            <a:ext cx="5147819" cy="369332"/>
          </a:xfrm>
          <a:prstGeom prst="rect">
            <a:avLst/>
          </a:prstGeom>
        </p:spPr>
        <p:txBody>
          <a:bodyPr wrap="none">
            <a:spAutoFit/>
          </a:bodyPr>
          <a:lstStyle/>
          <a:p>
            <a:r>
              <a:rPr lang="ru-RU" b="1" dirty="0">
                <a:latin typeface="Helvetica" panose="020B0604020202020204" pitchFamily="34" charset="0"/>
                <a:cs typeface="Helvetica" panose="020B0604020202020204" pitchFamily="34" charset="0"/>
              </a:rPr>
              <a:t>Разработка систем компьютерного зрения </a:t>
            </a:r>
            <a:endParaRPr lang="ru-RU" dirty="0"/>
          </a:p>
        </p:txBody>
      </p:sp>
      <p:grpSp>
        <p:nvGrpSpPr>
          <p:cNvPr id="10" name="Group 9">
            <a:extLst>
              <a:ext uri="{FF2B5EF4-FFF2-40B4-BE49-F238E27FC236}">
                <a16:creationId xmlns:a16="http://schemas.microsoft.com/office/drawing/2014/main" id="{3EC559F2-9524-46F3-943C-9FB0CE6263A5}"/>
              </a:ext>
            </a:extLst>
          </p:cNvPr>
          <p:cNvGrpSpPr/>
          <p:nvPr/>
        </p:nvGrpSpPr>
        <p:grpSpPr>
          <a:xfrm>
            <a:off x="489271" y="2085080"/>
            <a:ext cx="5526890" cy="1920875"/>
            <a:chOff x="604714" y="2463481"/>
            <a:chExt cx="5526890" cy="1920875"/>
          </a:xfrm>
        </p:grpSpPr>
        <p:pic>
          <p:nvPicPr>
            <p:cNvPr id="7" name="Рисунок 3">
              <a:extLst>
                <a:ext uri="{FF2B5EF4-FFF2-40B4-BE49-F238E27FC236}">
                  <a16:creationId xmlns:a16="http://schemas.microsoft.com/office/drawing/2014/main" id="{9BFA4343-65AD-42C1-949A-D32348E9C0C2}"/>
                </a:ext>
              </a:extLst>
            </p:cNvPr>
            <p:cNvPicPr/>
            <p:nvPr/>
          </p:nvPicPr>
          <p:blipFill>
            <a:blip r:embed="rId2"/>
            <a:stretch>
              <a:fillRect/>
            </a:stretch>
          </p:blipFill>
          <p:spPr>
            <a:xfrm>
              <a:off x="3693204" y="2463481"/>
              <a:ext cx="2438400" cy="1920875"/>
            </a:xfrm>
            <a:prstGeom prst="rect">
              <a:avLst/>
            </a:prstGeom>
          </p:spPr>
        </p:pic>
        <p:pic>
          <p:nvPicPr>
            <p:cNvPr id="8" name="Рисунок 2">
              <a:extLst>
                <a:ext uri="{FF2B5EF4-FFF2-40B4-BE49-F238E27FC236}">
                  <a16:creationId xmlns:a16="http://schemas.microsoft.com/office/drawing/2014/main" id="{EC655578-46D6-4C80-B378-B9123028CC3A}"/>
                </a:ext>
              </a:extLst>
            </p:cNvPr>
            <p:cNvPicPr/>
            <p:nvPr/>
          </p:nvPicPr>
          <p:blipFill>
            <a:blip r:embed="rId3"/>
            <a:stretch>
              <a:fillRect/>
            </a:stretch>
          </p:blipFill>
          <p:spPr>
            <a:xfrm>
              <a:off x="604714" y="2468562"/>
              <a:ext cx="2543175" cy="1910715"/>
            </a:xfrm>
            <a:prstGeom prst="rect">
              <a:avLst/>
            </a:prstGeom>
          </p:spPr>
        </p:pic>
        <p:sp>
          <p:nvSpPr>
            <p:cNvPr id="9" name="Стрелка вправо 4">
              <a:extLst>
                <a:ext uri="{FF2B5EF4-FFF2-40B4-BE49-F238E27FC236}">
                  <a16:creationId xmlns:a16="http://schemas.microsoft.com/office/drawing/2014/main" id="{C31D7D03-31DE-40E3-9FBC-C32CC9036FB7}"/>
                </a:ext>
              </a:extLst>
            </p:cNvPr>
            <p:cNvSpPr/>
            <p:nvPr/>
          </p:nvSpPr>
          <p:spPr>
            <a:xfrm>
              <a:off x="3215680" y="3228974"/>
              <a:ext cx="421005" cy="38989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pic>
        <p:nvPicPr>
          <p:cNvPr id="11" name="Рисунок 5">
            <a:extLst>
              <a:ext uri="{FF2B5EF4-FFF2-40B4-BE49-F238E27FC236}">
                <a16:creationId xmlns:a16="http://schemas.microsoft.com/office/drawing/2014/main" id="{C0645545-BE67-4C1E-A091-833A1093D436}"/>
              </a:ext>
            </a:extLst>
          </p:cNvPr>
          <p:cNvPicPr/>
          <p:nvPr/>
        </p:nvPicPr>
        <p:blipFill rotWithShape="1">
          <a:blip r:embed="rId4"/>
          <a:srcRect l="27680"/>
          <a:stretch/>
        </p:blipFill>
        <p:spPr>
          <a:xfrm>
            <a:off x="607592" y="4358838"/>
            <a:ext cx="5455285" cy="2319655"/>
          </a:xfrm>
          <a:prstGeom prst="rect">
            <a:avLst/>
          </a:prstGeom>
        </p:spPr>
      </p:pic>
      <p:sp>
        <p:nvSpPr>
          <p:cNvPr id="12" name="Rectangle 11">
            <a:extLst>
              <a:ext uri="{FF2B5EF4-FFF2-40B4-BE49-F238E27FC236}">
                <a16:creationId xmlns:a16="http://schemas.microsoft.com/office/drawing/2014/main" id="{2ADE75FE-C0A9-4CE3-936B-08D300875ED2}"/>
              </a:ext>
            </a:extLst>
          </p:cNvPr>
          <p:cNvSpPr/>
          <p:nvPr/>
        </p:nvSpPr>
        <p:spPr>
          <a:xfrm>
            <a:off x="354520" y="1925758"/>
            <a:ext cx="5813488" cy="481561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nvGrpSpPr>
          <p:cNvPr id="14" name="Group 13">
            <a:extLst>
              <a:ext uri="{FF2B5EF4-FFF2-40B4-BE49-F238E27FC236}">
                <a16:creationId xmlns:a16="http://schemas.microsoft.com/office/drawing/2014/main" id="{DE675D7D-C126-442C-B222-1804D0CCC5DD}"/>
              </a:ext>
            </a:extLst>
          </p:cNvPr>
          <p:cNvGrpSpPr/>
          <p:nvPr/>
        </p:nvGrpSpPr>
        <p:grpSpPr>
          <a:xfrm>
            <a:off x="6588833" y="1268760"/>
            <a:ext cx="5167630" cy="5441911"/>
            <a:chOff x="6588833" y="1268760"/>
            <a:chExt cx="5167630" cy="5441911"/>
          </a:xfrm>
        </p:grpSpPr>
        <p:pic>
          <p:nvPicPr>
            <p:cNvPr id="4" name="Рисунок 4">
              <a:extLst>
                <a:ext uri="{FF2B5EF4-FFF2-40B4-BE49-F238E27FC236}">
                  <a16:creationId xmlns:a16="http://schemas.microsoft.com/office/drawing/2014/main" id="{260FCDA0-FA34-4A56-AA45-C787C5AFE056}"/>
                </a:ext>
              </a:extLst>
            </p:cNvPr>
            <p:cNvPicPr/>
            <p:nvPr/>
          </p:nvPicPr>
          <p:blipFill>
            <a:blip r:embed="rId5"/>
            <a:stretch>
              <a:fillRect/>
            </a:stretch>
          </p:blipFill>
          <p:spPr>
            <a:xfrm>
              <a:off x="6588833" y="1268760"/>
              <a:ext cx="5167630" cy="3367405"/>
            </a:xfrm>
            <a:prstGeom prst="rect">
              <a:avLst/>
            </a:prstGeom>
          </p:spPr>
        </p:pic>
        <p:pic>
          <p:nvPicPr>
            <p:cNvPr id="13" name="Рисунок 7">
              <a:extLst>
                <a:ext uri="{FF2B5EF4-FFF2-40B4-BE49-F238E27FC236}">
                  <a16:creationId xmlns:a16="http://schemas.microsoft.com/office/drawing/2014/main" id="{05AFB3E7-E2F9-499F-9E2F-2952413B7055}"/>
                </a:ext>
              </a:extLst>
            </p:cNvPr>
            <p:cNvPicPr/>
            <p:nvPr/>
          </p:nvPicPr>
          <p:blipFill>
            <a:blip r:embed="rId6"/>
            <a:stretch>
              <a:fillRect/>
            </a:stretch>
          </p:blipFill>
          <p:spPr>
            <a:xfrm>
              <a:off x="7680176" y="4555481"/>
              <a:ext cx="3410585" cy="2155190"/>
            </a:xfrm>
            <a:prstGeom prst="rect">
              <a:avLst/>
            </a:prstGeom>
          </p:spPr>
        </p:pic>
      </p:grpSp>
    </p:spTree>
    <p:extLst>
      <p:ext uri="{BB962C8B-B14F-4D97-AF65-F5344CB8AC3E}">
        <p14:creationId xmlns:p14="http://schemas.microsoft.com/office/powerpoint/2010/main" val="587165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298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55E9-349B-4B5F-902D-C3CD5C4BC1B2}"/>
              </a:ext>
            </a:extLst>
          </p:cNvPr>
          <p:cNvSpPr>
            <a:spLocks noGrp="1"/>
          </p:cNvSpPr>
          <p:nvPr>
            <p:ph type="title"/>
          </p:nvPr>
        </p:nvSpPr>
        <p:spPr>
          <a:xfrm>
            <a:off x="839416" y="836712"/>
            <a:ext cx="10363200" cy="648072"/>
          </a:xfrm>
        </p:spPr>
        <p:txBody>
          <a:bodyPr/>
          <a:lstStyle/>
          <a:p>
            <a:r>
              <a:rPr lang="ru-RU" dirty="0"/>
              <a:t>Основные параметры и терминология</a:t>
            </a:r>
          </a:p>
        </p:txBody>
      </p:sp>
      <p:graphicFrame>
        <p:nvGraphicFramePr>
          <p:cNvPr id="3" name="Table 2">
            <a:extLst>
              <a:ext uri="{FF2B5EF4-FFF2-40B4-BE49-F238E27FC236}">
                <a16:creationId xmlns:a16="http://schemas.microsoft.com/office/drawing/2014/main" id="{E91BE4E4-287E-4DE9-9706-5DDEF1984DE1}"/>
              </a:ext>
            </a:extLst>
          </p:cNvPr>
          <p:cNvGraphicFramePr>
            <a:graphicFrameLocks noGrp="1"/>
          </p:cNvGraphicFramePr>
          <p:nvPr>
            <p:extLst>
              <p:ext uri="{D42A27DB-BD31-4B8C-83A1-F6EECF244321}">
                <p14:modId xmlns:p14="http://schemas.microsoft.com/office/powerpoint/2010/main" val="2588475409"/>
              </p:ext>
            </p:extLst>
          </p:nvPr>
        </p:nvGraphicFramePr>
        <p:xfrm>
          <a:off x="335360" y="1556792"/>
          <a:ext cx="6248565" cy="4706156"/>
        </p:xfrm>
        <a:graphic>
          <a:graphicData uri="http://schemas.openxmlformats.org/drawingml/2006/table">
            <a:tbl>
              <a:tblPr firstRow="1" bandRow="1">
                <a:tableStyleId>{5C22544A-7EE6-4342-B048-85BDC9FD1C3A}</a:tableStyleId>
              </a:tblPr>
              <a:tblGrid>
                <a:gridCol w="3872302">
                  <a:extLst>
                    <a:ext uri="{9D8B030D-6E8A-4147-A177-3AD203B41FA5}">
                      <a16:colId xmlns:a16="http://schemas.microsoft.com/office/drawing/2014/main" val="4222461187"/>
                    </a:ext>
                  </a:extLst>
                </a:gridCol>
                <a:gridCol w="2376263">
                  <a:extLst>
                    <a:ext uri="{9D8B030D-6E8A-4147-A177-3AD203B41FA5}">
                      <a16:colId xmlns:a16="http://schemas.microsoft.com/office/drawing/2014/main" val="61312293"/>
                    </a:ext>
                  </a:extLst>
                </a:gridCol>
              </a:tblGrid>
              <a:tr h="536459">
                <a:tc gridSpan="2">
                  <a:txBody>
                    <a:bodyPr/>
                    <a:lstStyle/>
                    <a:p>
                      <a:pPr algn="ctr"/>
                      <a:r>
                        <a:rPr lang="ru-RU" dirty="0">
                          <a:solidFill>
                            <a:schemeClr val="tx1"/>
                          </a:solidFill>
                        </a:rPr>
                        <a:t>Ключевые параметры стандарта 5</a:t>
                      </a:r>
                      <a:r>
                        <a:rPr lang="en-US" dirty="0">
                          <a:solidFill>
                            <a:schemeClr val="tx1"/>
                          </a:solidFill>
                        </a:rPr>
                        <a:t>G</a:t>
                      </a:r>
                      <a:endParaRPr lang="ru-RU" dirty="0">
                        <a:solidFill>
                          <a:schemeClr val="tx1"/>
                        </a:solidFill>
                      </a:endParaRPr>
                    </a:p>
                  </a:txBody>
                  <a:tcPr/>
                </a:tc>
                <a:tc hMerge="1">
                  <a:txBody>
                    <a:bodyPr/>
                    <a:lstStyle/>
                    <a:p>
                      <a:endParaRPr lang="ru-RU" dirty="0"/>
                    </a:p>
                  </a:txBody>
                  <a:tcPr/>
                </a:tc>
                <a:extLst>
                  <a:ext uri="{0D108BD9-81ED-4DB2-BD59-A6C34878D82A}">
                    <a16:rowId xmlns:a16="http://schemas.microsoft.com/office/drawing/2014/main" val="2946865719"/>
                  </a:ext>
                </a:extLst>
              </a:tr>
              <a:tr h="536459">
                <a:tc>
                  <a:txBody>
                    <a:bodyPr/>
                    <a:lstStyle/>
                    <a:p>
                      <a:r>
                        <a:rPr lang="en-US" dirty="0">
                          <a:solidFill>
                            <a:srgbClr val="000000"/>
                          </a:solidFill>
                          <a:latin typeface="Futura Std Book"/>
                        </a:rPr>
                        <a:t>Latency in the air link </a:t>
                      </a:r>
                      <a:endParaRPr lang="ru-RU" dirty="0"/>
                    </a:p>
                  </a:txBody>
                  <a:tcPr/>
                </a:tc>
                <a:tc>
                  <a:txBody>
                    <a:bodyPr/>
                    <a:lstStyle/>
                    <a:p>
                      <a:r>
                        <a:rPr lang="en-US" dirty="0">
                          <a:solidFill>
                            <a:srgbClr val="000000"/>
                          </a:solidFill>
                          <a:latin typeface="Futura Std Book"/>
                        </a:rPr>
                        <a:t>&lt;1 </a:t>
                      </a:r>
                      <a:r>
                        <a:rPr lang="en-US" dirty="0" err="1">
                          <a:solidFill>
                            <a:srgbClr val="000000"/>
                          </a:solidFill>
                          <a:latin typeface="Futura Std Book"/>
                        </a:rPr>
                        <a:t>ms</a:t>
                      </a:r>
                      <a:r>
                        <a:rPr lang="en-US" dirty="0">
                          <a:solidFill>
                            <a:srgbClr val="000000"/>
                          </a:solidFill>
                          <a:latin typeface="Futura Std Book"/>
                        </a:rPr>
                        <a:t> </a:t>
                      </a:r>
                      <a:endParaRPr lang="ru-RU" dirty="0"/>
                    </a:p>
                  </a:txBody>
                  <a:tcPr/>
                </a:tc>
                <a:extLst>
                  <a:ext uri="{0D108BD9-81ED-4DB2-BD59-A6C34878D82A}">
                    <a16:rowId xmlns:a16="http://schemas.microsoft.com/office/drawing/2014/main" val="4260953756"/>
                  </a:ext>
                </a:extLst>
              </a:tr>
              <a:tr h="536459">
                <a:tc>
                  <a:txBody>
                    <a:bodyPr/>
                    <a:lstStyle/>
                    <a:p>
                      <a:r>
                        <a:rPr lang="en-US" dirty="0">
                          <a:solidFill>
                            <a:srgbClr val="000000"/>
                          </a:solidFill>
                          <a:latin typeface="Futura Std Book"/>
                        </a:rPr>
                        <a:t>Latency end-to-end (device to core) </a:t>
                      </a:r>
                      <a:endParaRPr lang="ru-RU" dirty="0"/>
                    </a:p>
                  </a:txBody>
                  <a:tcPr/>
                </a:tc>
                <a:tc>
                  <a:txBody>
                    <a:bodyPr/>
                    <a:lstStyle/>
                    <a:p>
                      <a:r>
                        <a:rPr lang="en-US" dirty="0">
                          <a:solidFill>
                            <a:srgbClr val="000000"/>
                          </a:solidFill>
                          <a:latin typeface="Futura Std Book"/>
                        </a:rPr>
                        <a:t>&lt;10 </a:t>
                      </a:r>
                      <a:r>
                        <a:rPr lang="en-US" dirty="0" err="1">
                          <a:solidFill>
                            <a:srgbClr val="000000"/>
                          </a:solidFill>
                          <a:latin typeface="Futura Std Book"/>
                        </a:rPr>
                        <a:t>ms</a:t>
                      </a:r>
                      <a:r>
                        <a:rPr lang="en-US" dirty="0">
                          <a:solidFill>
                            <a:srgbClr val="000000"/>
                          </a:solidFill>
                          <a:latin typeface="Futura Std Book"/>
                        </a:rPr>
                        <a:t> </a:t>
                      </a:r>
                      <a:endParaRPr lang="ru-RU" dirty="0"/>
                    </a:p>
                  </a:txBody>
                  <a:tcPr/>
                </a:tc>
                <a:extLst>
                  <a:ext uri="{0D108BD9-81ED-4DB2-BD59-A6C34878D82A}">
                    <a16:rowId xmlns:a16="http://schemas.microsoft.com/office/drawing/2014/main" val="2859798930"/>
                  </a:ext>
                </a:extLst>
              </a:tr>
              <a:tr h="536459">
                <a:tc>
                  <a:txBody>
                    <a:bodyPr/>
                    <a:lstStyle/>
                    <a:p>
                      <a:r>
                        <a:rPr lang="en-US" dirty="0">
                          <a:solidFill>
                            <a:srgbClr val="000000"/>
                          </a:solidFill>
                          <a:latin typeface="Futura Std Book"/>
                        </a:rPr>
                        <a:t>Connection density </a:t>
                      </a:r>
                      <a:endParaRPr lang="ru-RU" dirty="0"/>
                    </a:p>
                  </a:txBody>
                  <a:tcPr/>
                </a:tc>
                <a:tc>
                  <a:txBody>
                    <a:bodyPr/>
                    <a:lstStyle/>
                    <a:p>
                      <a:r>
                        <a:rPr lang="en-US" dirty="0">
                          <a:solidFill>
                            <a:srgbClr val="000000"/>
                          </a:solidFill>
                          <a:latin typeface="Futura Std Book"/>
                        </a:rPr>
                        <a:t>100x vs. current 4G LTE </a:t>
                      </a:r>
                      <a:endParaRPr lang="ru-RU" dirty="0"/>
                    </a:p>
                  </a:txBody>
                  <a:tcPr/>
                </a:tc>
                <a:extLst>
                  <a:ext uri="{0D108BD9-81ED-4DB2-BD59-A6C34878D82A}">
                    <a16:rowId xmlns:a16="http://schemas.microsoft.com/office/drawing/2014/main" val="2675220738"/>
                  </a:ext>
                </a:extLst>
              </a:tr>
              <a:tr h="536459">
                <a:tc>
                  <a:txBody>
                    <a:bodyPr/>
                    <a:lstStyle/>
                    <a:p>
                      <a:r>
                        <a:rPr lang="en-US" dirty="0">
                          <a:solidFill>
                            <a:srgbClr val="000000"/>
                          </a:solidFill>
                          <a:latin typeface="Futura Std Book"/>
                        </a:rPr>
                        <a:t>Area capacity density </a:t>
                      </a:r>
                      <a:endParaRPr lang="ru-RU" dirty="0"/>
                    </a:p>
                  </a:txBody>
                  <a:tcPr/>
                </a:tc>
                <a:tc>
                  <a:txBody>
                    <a:bodyPr/>
                    <a:lstStyle/>
                    <a:p>
                      <a:r>
                        <a:rPr lang="en-US" dirty="0">
                          <a:solidFill>
                            <a:srgbClr val="000000"/>
                          </a:solidFill>
                          <a:latin typeface="Futura Std Book"/>
                        </a:rPr>
                        <a:t>1 (</a:t>
                      </a:r>
                      <a:r>
                        <a:rPr lang="en-US" dirty="0" err="1">
                          <a:solidFill>
                            <a:srgbClr val="000000"/>
                          </a:solidFill>
                          <a:latin typeface="Futura Std Book"/>
                        </a:rPr>
                        <a:t>Tbit</a:t>
                      </a:r>
                      <a:r>
                        <a:rPr lang="en-US" dirty="0">
                          <a:solidFill>
                            <a:srgbClr val="000000"/>
                          </a:solidFill>
                          <a:latin typeface="Futura Std Book"/>
                        </a:rPr>
                        <a:t>/s)/km</a:t>
                      </a:r>
                      <a:r>
                        <a:rPr lang="en-US" sz="800" dirty="0">
                          <a:solidFill>
                            <a:srgbClr val="000000"/>
                          </a:solidFill>
                          <a:latin typeface="Futura Std Book"/>
                        </a:rPr>
                        <a:t>2 </a:t>
                      </a:r>
                      <a:endParaRPr lang="ru-RU" dirty="0"/>
                    </a:p>
                  </a:txBody>
                  <a:tcPr/>
                </a:tc>
                <a:extLst>
                  <a:ext uri="{0D108BD9-81ED-4DB2-BD59-A6C34878D82A}">
                    <a16:rowId xmlns:a16="http://schemas.microsoft.com/office/drawing/2014/main" val="1771354470"/>
                  </a:ext>
                </a:extLst>
              </a:tr>
              <a:tr h="536459">
                <a:tc>
                  <a:txBody>
                    <a:bodyPr/>
                    <a:lstStyle/>
                    <a:p>
                      <a:r>
                        <a:rPr lang="en-US" dirty="0">
                          <a:solidFill>
                            <a:srgbClr val="000000"/>
                          </a:solidFill>
                          <a:latin typeface="Futura Std Book"/>
                        </a:rPr>
                        <a:t>System spectral efficiency </a:t>
                      </a:r>
                      <a:endParaRPr lang="ru-RU" dirty="0"/>
                    </a:p>
                  </a:txBody>
                  <a:tcPr/>
                </a:tc>
                <a:tc>
                  <a:txBody>
                    <a:bodyPr/>
                    <a:lstStyle/>
                    <a:p>
                      <a:r>
                        <a:rPr lang="en-US" dirty="0">
                          <a:solidFill>
                            <a:srgbClr val="000000"/>
                          </a:solidFill>
                          <a:latin typeface="Futura Std Book"/>
                        </a:rPr>
                        <a:t>10 (bit/s)/Hz/cell </a:t>
                      </a:r>
                      <a:endParaRPr lang="ru-RU" dirty="0"/>
                    </a:p>
                  </a:txBody>
                  <a:tcPr/>
                </a:tc>
                <a:extLst>
                  <a:ext uri="{0D108BD9-81ED-4DB2-BD59-A6C34878D82A}">
                    <a16:rowId xmlns:a16="http://schemas.microsoft.com/office/drawing/2014/main" val="2109292102"/>
                  </a:ext>
                </a:extLst>
              </a:tr>
              <a:tr h="536459">
                <a:tc>
                  <a:txBody>
                    <a:bodyPr/>
                    <a:lstStyle/>
                    <a:p>
                      <a:r>
                        <a:rPr lang="en-US" dirty="0">
                          <a:solidFill>
                            <a:srgbClr val="000000"/>
                          </a:solidFill>
                          <a:latin typeface="Futura Std Book"/>
                        </a:rPr>
                        <a:t>Peak throughput (downlink) per connection </a:t>
                      </a:r>
                      <a:endParaRPr lang="ru-RU" dirty="0"/>
                    </a:p>
                  </a:txBody>
                  <a:tcPr/>
                </a:tc>
                <a:tc>
                  <a:txBody>
                    <a:bodyPr/>
                    <a:lstStyle/>
                    <a:p>
                      <a:r>
                        <a:rPr lang="en-US" dirty="0">
                          <a:solidFill>
                            <a:srgbClr val="000000"/>
                          </a:solidFill>
                          <a:latin typeface="Futura Std Book"/>
                        </a:rPr>
                        <a:t>10 Gbit/s </a:t>
                      </a:r>
                      <a:endParaRPr lang="ru-RU" dirty="0"/>
                    </a:p>
                  </a:txBody>
                  <a:tcPr/>
                </a:tc>
                <a:extLst>
                  <a:ext uri="{0D108BD9-81ED-4DB2-BD59-A6C34878D82A}">
                    <a16:rowId xmlns:a16="http://schemas.microsoft.com/office/drawing/2014/main" val="3090030311"/>
                  </a:ext>
                </a:extLst>
              </a:tr>
              <a:tr h="536459">
                <a:tc>
                  <a:txBody>
                    <a:bodyPr/>
                    <a:lstStyle/>
                    <a:p>
                      <a:r>
                        <a:rPr lang="en-US" dirty="0">
                          <a:solidFill>
                            <a:srgbClr val="000000"/>
                          </a:solidFill>
                          <a:latin typeface="Futura Std Book"/>
                        </a:rPr>
                        <a:t>Energy efficiency </a:t>
                      </a:r>
                      <a:endParaRPr lang="ru-RU" dirty="0"/>
                    </a:p>
                  </a:txBody>
                  <a:tcPr/>
                </a:tc>
                <a:tc>
                  <a:txBody>
                    <a:bodyPr/>
                    <a:lstStyle/>
                    <a:p>
                      <a:r>
                        <a:rPr lang="en-US" dirty="0">
                          <a:solidFill>
                            <a:srgbClr val="000000"/>
                          </a:solidFill>
                          <a:latin typeface="Futura Std Book"/>
                        </a:rPr>
                        <a:t>&gt;90% improvement over LTE</a:t>
                      </a:r>
                      <a:endParaRPr lang="ru-RU" dirty="0"/>
                    </a:p>
                  </a:txBody>
                  <a:tcPr/>
                </a:tc>
                <a:extLst>
                  <a:ext uri="{0D108BD9-81ED-4DB2-BD59-A6C34878D82A}">
                    <a16:rowId xmlns:a16="http://schemas.microsoft.com/office/drawing/2014/main" val="1826082566"/>
                  </a:ext>
                </a:extLst>
              </a:tr>
            </a:tbl>
          </a:graphicData>
        </a:graphic>
      </p:graphicFrame>
      <p:sp>
        <p:nvSpPr>
          <p:cNvPr id="5" name="Rectangle 4">
            <a:extLst>
              <a:ext uri="{FF2B5EF4-FFF2-40B4-BE49-F238E27FC236}">
                <a16:creationId xmlns:a16="http://schemas.microsoft.com/office/drawing/2014/main" id="{804F7311-70DC-4DE3-B85B-871FCB5FF307}"/>
              </a:ext>
            </a:extLst>
          </p:cNvPr>
          <p:cNvSpPr/>
          <p:nvPr/>
        </p:nvSpPr>
        <p:spPr>
          <a:xfrm>
            <a:off x="6907857" y="1988840"/>
            <a:ext cx="5256584" cy="3570208"/>
          </a:xfrm>
          <a:prstGeom prst="rect">
            <a:avLst/>
          </a:prstGeom>
        </p:spPr>
        <p:txBody>
          <a:bodyPr wrap="square">
            <a:spAutoFit/>
          </a:bodyPr>
          <a:lstStyle/>
          <a:p>
            <a:endParaRPr lang="ru-RU" sz="2000" dirty="0">
              <a:solidFill>
                <a:srgbClr val="000000"/>
              </a:solidFill>
              <a:latin typeface="Futura Std Medium"/>
            </a:endParaRPr>
          </a:p>
          <a:p>
            <a:r>
              <a:rPr lang="en-US" b="1" dirty="0" err="1">
                <a:latin typeface="Futura Std Medium"/>
              </a:rPr>
              <a:t>eMBB</a:t>
            </a:r>
            <a:r>
              <a:rPr lang="en-US" b="1" dirty="0">
                <a:latin typeface="Futura Std Medium"/>
              </a:rPr>
              <a:t>—Enhanced Mobile Broadband </a:t>
            </a:r>
            <a:endParaRPr lang="en-US" dirty="0">
              <a:latin typeface="Futura Std Medium"/>
            </a:endParaRPr>
          </a:p>
          <a:p>
            <a:r>
              <a:rPr lang="en-US" sz="1400" dirty="0">
                <a:latin typeface="Futura Std Book"/>
              </a:rPr>
              <a:t>For high-capacity and ultrafast mobile communications for phones and infrastructure, virtual and augmented reality, 3D and ultra-HD video, and haptic feedback </a:t>
            </a:r>
          </a:p>
          <a:p>
            <a:endParaRPr lang="ru-RU" dirty="0">
              <a:latin typeface="Futura Std Book"/>
            </a:endParaRPr>
          </a:p>
          <a:p>
            <a:r>
              <a:rPr lang="en-US" b="1" dirty="0">
                <a:latin typeface="Futura Std Medium"/>
              </a:rPr>
              <a:t>URLLC—Ultrareliable and Low Latency </a:t>
            </a:r>
            <a:endParaRPr lang="en-US" dirty="0">
              <a:latin typeface="Futura Std Medium"/>
            </a:endParaRPr>
          </a:p>
          <a:p>
            <a:r>
              <a:rPr lang="en-US" sz="1400" dirty="0">
                <a:latin typeface="Futura Std Book"/>
              </a:rPr>
              <a:t>For vehicle-to-vehicle (V2V) and vehicle-to-infrastructure (V2I) communications, autonomous driving </a:t>
            </a:r>
          </a:p>
          <a:p>
            <a:endParaRPr lang="ru-RU" dirty="0">
              <a:latin typeface="Futura Std Book"/>
            </a:endParaRPr>
          </a:p>
          <a:p>
            <a:r>
              <a:rPr lang="en-US" b="1" dirty="0" err="1">
                <a:latin typeface="Futura Std Medium"/>
              </a:rPr>
              <a:t>mMTC</a:t>
            </a:r>
            <a:r>
              <a:rPr lang="en-US" b="1" dirty="0">
                <a:latin typeface="Futura Std Medium"/>
              </a:rPr>
              <a:t>—Massive Machine-Type Communications </a:t>
            </a:r>
            <a:endParaRPr lang="en-US" dirty="0">
              <a:latin typeface="Futura Std Medium"/>
            </a:endParaRPr>
          </a:p>
          <a:p>
            <a:r>
              <a:rPr lang="en-US" sz="1400" dirty="0">
                <a:latin typeface="Futura Std Book"/>
              </a:rPr>
              <a:t>For consumer and industrial IoT, Industry 4.0 mission-critical machine-to-machine (MC-M2M) </a:t>
            </a:r>
          </a:p>
        </p:txBody>
      </p:sp>
    </p:spTree>
    <p:extLst>
      <p:ext uri="{BB962C8B-B14F-4D97-AF65-F5344CB8AC3E}">
        <p14:creationId xmlns:p14="http://schemas.microsoft.com/office/powerpoint/2010/main" val="2424034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D5921-C9AE-4A7B-9BB3-A94D95A1C5B2}"/>
              </a:ext>
            </a:extLst>
          </p:cNvPr>
          <p:cNvPicPr>
            <a:picLocks noChangeAspect="1"/>
          </p:cNvPicPr>
          <p:nvPr/>
        </p:nvPicPr>
        <p:blipFill>
          <a:blip r:embed="rId2"/>
          <a:stretch>
            <a:fillRect/>
          </a:stretch>
        </p:blipFill>
        <p:spPr>
          <a:xfrm>
            <a:off x="-22341" y="1340768"/>
            <a:ext cx="12192000" cy="5252895"/>
          </a:xfrm>
          <a:prstGeom prst="rect">
            <a:avLst/>
          </a:prstGeom>
        </p:spPr>
      </p:pic>
      <p:sp>
        <p:nvSpPr>
          <p:cNvPr id="2" name="Title 1">
            <a:extLst>
              <a:ext uri="{FF2B5EF4-FFF2-40B4-BE49-F238E27FC236}">
                <a16:creationId xmlns:a16="http://schemas.microsoft.com/office/drawing/2014/main" id="{7204965C-6DC1-44DC-9520-294FBCCF4706}"/>
              </a:ext>
            </a:extLst>
          </p:cNvPr>
          <p:cNvSpPr>
            <a:spLocks noGrp="1"/>
          </p:cNvSpPr>
          <p:nvPr>
            <p:ph type="title"/>
          </p:nvPr>
        </p:nvSpPr>
        <p:spPr>
          <a:xfrm>
            <a:off x="695400" y="836713"/>
            <a:ext cx="10363200" cy="648072"/>
          </a:xfrm>
        </p:spPr>
        <p:txBody>
          <a:bodyPr/>
          <a:lstStyle/>
          <a:p>
            <a:r>
              <a:rPr lang="ru-RU" dirty="0"/>
              <a:t>Временная диаграмма разработки стандарта</a:t>
            </a:r>
          </a:p>
        </p:txBody>
      </p:sp>
    </p:spTree>
    <p:extLst>
      <p:ext uri="{BB962C8B-B14F-4D97-AF65-F5344CB8AC3E}">
        <p14:creationId xmlns:p14="http://schemas.microsoft.com/office/powerpoint/2010/main" val="1377181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03F06B-0470-4B18-BDF3-846B217D8668}"/>
              </a:ext>
            </a:extLst>
          </p:cNvPr>
          <p:cNvPicPr>
            <a:picLocks noChangeAspect="1"/>
          </p:cNvPicPr>
          <p:nvPr/>
        </p:nvPicPr>
        <p:blipFill>
          <a:blip r:embed="rId2"/>
          <a:stretch>
            <a:fillRect/>
          </a:stretch>
        </p:blipFill>
        <p:spPr>
          <a:xfrm>
            <a:off x="191344" y="2742294"/>
            <a:ext cx="8862780" cy="3781069"/>
          </a:xfrm>
          <a:prstGeom prst="rect">
            <a:avLst/>
          </a:prstGeom>
        </p:spPr>
      </p:pic>
      <p:sp>
        <p:nvSpPr>
          <p:cNvPr id="2" name="Title 1">
            <a:extLst>
              <a:ext uri="{FF2B5EF4-FFF2-40B4-BE49-F238E27FC236}">
                <a16:creationId xmlns:a16="http://schemas.microsoft.com/office/drawing/2014/main" id="{7BFB269B-0D96-4A18-B045-5FCA625D59EC}"/>
              </a:ext>
            </a:extLst>
          </p:cNvPr>
          <p:cNvSpPr>
            <a:spLocks noGrp="1"/>
          </p:cNvSpPr>
          <p:nvPr>
            <p:ph type="title"/>
          </p:nvPr>
        </p:nvSpPr>
        <p:spPr>
          <a:xfrm>
            <a:off x="583283" y="692113"/>
            <a:ext cx="10723240" cy="1080119"/>
          </a:xfrm>
        </p:spPr>
        <p:txBody>
          <a:bodyPr/>
          <a:lstStyle/>
          <a:p>
            <a:r>
              <a:rPr lang="ru-RU" sz="2800" dirty="0"/>
              <a:t>Основные отличия от стандартов предыдущих поколений</a:t>
            </a:r>
          </a:p>
        </p:txBody>
      </p:sp>
      <p:pic>
        <p:nvPicPr>
          <p:cNvPr id="3" name="Picture 2">
            <a:extLst>
              <a:ext uri="{FF2B5EF4-FFF2-40B4-BE49-F238E27FC236}">
                <a16:creationId xmlns:a16="http://schemas.microsoft.com/office/drawing/2014/main" id="{B472F62E-BC2A-4D4D-A0D4-6A975371177B}"/>
              </a:ext>
            </a:extLst>
          </p:cNvPr>
          <p:cNvPicPr>
            <a:picLocks noChangeAspect="1"/>
          </p:cNvPicPr>
          <p:nvPr/>
        </p:nvPicPr>
        <p:blipFill>
          <a:blip r:embed="rId3"/>
          <a:stretch>
            <a:fillRect/>
          </a:stretch>
        </p:blipFill>
        <p:spPr>
          <a:xfrm>
            <a:off x="1271464" y="1378753"/>
            <a:ext cx="5271715" cy="1755825"/>
          </a:xfrm>
          <a:prstGeom prst="rect">
            <a:avLst/>
          </a:prstGeom>
        </p:spPr>
      </p:pic>
      <p:pic>
        <p:nvPicPr>
          <p:cNvPr id="5" name="Picture 4">
            <a:extLst>
              <a:ext uri="{FF2B5EF4-FFF2-40B4-BE49-F238E27FC236}">
                <a16:creationId xmlns:a16="http://schemas.microsoft.com/office/drawing/2014/main" id="{C0B66166-5E19-47A7-AAEF-CA2637C92A04}"/>
              </a:ext>
            </a:extLst>
          </p:cNvPr>
          <p:cNvPicPr>
            <a:picLocks noChangeAspect="1"/>
          </p:cNvPicPr>
          <p:nvPr/>
        </p:nvPicPr>
        <p:blipFill>
          <a:blip r:embed="rId4"/>
          <a:stretch>
            <a:fillRect/>
          </a:stretch>
        </p:blipFill>
        <p:spPr>
          <a:xfrm>
            <a:off x="8657339" y="4435131"/>
            <a:ext cx="2353081" cy="2088232"/>
          </a:xfrm>
          <a:prstGeom prst="rect">
            <a:avLst/>
          </a:prstGeom>
        </p:spPr>
      </p:pic>
      <p:pic>
        <p:nvPicPr>
          <p:cNvPr id="4" name="Picture 3">
            <a:extLst>
              <a:ext uri="{FF2B5EF4-FFF2-40B4-BE49-F238E27FC236}">
                <a16:creationId xmlns:a16="http://schemas.microsoft.com/office/drawing/2014/main" id="{448D889F-9CF4-4FA5-AC4E-413BC79D2B7A}"/>
              </a:ext>
            </a:extLst>
          </p:cNvPr>
          <p:cNvPicPr>
            <a:picLocks noChangeAspect="1"/>
          </p:cNvPicPr>
          <p:nvPr/>
        </p:nvPicPr>
        <p:blipFill>
          <a:blip r:embed="rId5"/>
          <a:stretch>
            <a:fillRect/>
          </a:stretch>
        </p:blipFill>
        <p:spPr>
          <a:xfrm>
            <a:off x="8020707" y="1378753"/>
            <a:ext cx="3626347" cy="2939120"/>
          </a:xfrm>
          <a:prstGeom prst="rect">
            <a:avLst/>
          </a:prstGeom>
        </p:spPr>
      </p:pic>
    </p:spTree>
    <p:extLst>
      <p:ext uri="{BB962C8B-B14F-4D97-AF65-F5344CB8AC3E}">
        <p14:creationId xmlns:p14="http://schemas.microsoft.com/office/powerpoint/2010/main" val="2574175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73A3AB8-CB98-431A-81E3-61470A9862EE}"/>
              </a:ext>
            </a:extLst>
          </p:cNvPr>
          <p:cNvSpPr/>
          <p:nvPr/>
        </p:nvSpPr>
        <p:spPr>
          <a:xfrm>
            <a:off x="623392" y="1947561"/>
            <a:ext cx="2818727" cy="354924"/>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2" name="Title 1">
            <a:extLst>
              <a:ext uri="{FF2B5EF4-FFF2-40B4-BE49-F238E27FC236}">
                <a16:creationId xmlns:a16="http://schemas.microsoft.com/office/drawing/2014/main" id="{CF714701-7E3E-4FD4-BDA5-2341875FB4D0}"/>
              </a:ext>
            </a:extLst>
          </p:cNvPr>
          <p:cNvSpPr>
            <a:spLocks noGrp="1"/>
          </p:cNvSpPr>
          <p:nvPr>
            <p:ph type="title"/>
          </p:nvPr>
        </p:nvSpPr>
        <p:spPr>
          <a:xfrm>
            <a:off x="678364" y="739726"/>
            <a:ext cx="10363200" cy="645184"/>
          </a:xfrm>
          <a:effectLst/>
        </p:spPr>
        <p:txBody>
          <a:bodyPr/>
          <a:lstStyle/>
          <a:p>
            <a:r>
              <a:rPr lang="en-US" dirty="0">
                <a:solidFill>
                  <a:schemeClr val="accent1">
                    <a:lumMod val="50000"/>
                  </a:schemeClr>
                </a:solidFill>
                <a:latin typeface="Arial" panose="020B0604020202020204" pitchFamily="34" charset="0"/>
              </a:rPr>
              <a:t>3</a:t>
            </a:r>
            <a:r>
              <a:rPr lang="en-US" sz="2000" dirty="0">
                <a:solidFill>
                  <a:srgbClr val="222222"/>
                </a:solidFill>
                <a:latin typeface="Arial" panose="020B0604020202020204" pitchFamily="34" charset="0"/>
              </a:rPr>
              <a:t>rd</a:t>
            </a:r>
            <a:r>
              <a:rPr lang="en-US" dirty="0">
                <a:solidFill>
                  <a:srgbClr val="222222"/>
                </a:solidFill>
                <a:latin typeface="Arial" panose="020B0604020202020204" pitchFamily="34" charset="0"/>
              </a:rPr>
              <a:t> </a:t>
            </a:r>
            <a:r>
              <a:rPr lang="en-US" dirty="0">
                <a:solidFill>
                  <a:schemeClr val="accent1">
                    <a:lumMod val="50000"/>
                  </a:schemeClr>
                </a:solidFill>
                <a:latin typeface="Arial" panose="020B0604020202020204" pitchFamily="34" charset="0"/>
              </a:rPr>
              <a:t>G</a:t>
            </a:r>
            <a:r>
              <a:rPr lang="en-US" sz="2000" dirty="0">
                <a:solidFill>
                  <a:srgbClr val="222222"/>
                </a:solidFill>
                <a:latin typeface="Arial" panose="020B0604020202020204" pitchFamily="34" charset="0"/>
              </a:rPr>
              <a:t>eneration</a:t>
            </a:r>
            <a:r>
              <a:rPr lang="en-US" dirty="0">
                <a:solidFill>
                  <a:srgbClr val="222222"/>
                </a:solidFill>
                <a:latin typeface="Arial" panose="020B0604020202020204" pitchFamily="34" charset="0"/>
              </a:rPr>
              <a:t> </a:t>
            </a:r>
            <a:r>
              <a:rPr lang="en-US" dirty="0">
                <a:solidFill>
                  <a:schemeClr val="accent1">
                    <a:lumMod val="50000"/>
                  </a:schemeClr>
                </a:solidFill>
                <a:latin typeface="Arial" panose="020B0604020202020204" pitchFamily="34" charset="0"/>
              </a:rPr>
              <a:t>P</a:t>
            </a:r>
            <a:r>
              <a:rPr lang="en-US" sz="2000" dirty="0">
                <a:solidFill>
                  <a:srgbClr val="222222"/>
                </a:solidFill>
                <a:latin typeface="Arial" panose="020B0604020202020204" pitchFamily="34" charset="0"/>
              </a:rPr>
              <a:t>artnership</a:t>
            </a:r>
            <a:r>
              <a:rPr lang="en-US" dirty="0">
                <a:solidFill>
                  <a:srgbClr val="222222"/>
                </a:solidFill>
                <a:latin typeface="Arial" panose="020B0604020202020204" pitchFamily="34" charset="0"/>
              </a:rPr>
              <a:t> </a:t>
            </a:r>
            <a:r>
              <a:rPr lang="en-US" dirty="0">
                <a:solidFill>
                  <a:schemeClr val="accent1">
                    <a:lumMod val="50000"/>
                  </a:schemeClr>
                </a:solidFill>
                <a:latin typeface="Arial" panose="020B0604020202020204" pitchFamily="34" charset="0"/>
              </a:rPr>
              <a:t>P</a:t>
            </a:r>
            <a:r>
              <a:rPr lang="en-US" sz="2000" dirty="0">
                <a:solidFill>
                  <a:srgbClr val="222222"/>
                </a:solidFill>
                <a:latin typeface="Arial" panose="020B0604020202020204" pitchFamily="34" charset="0"/>
              </a:rPr>
              <a:t>roject </a:t>
            </a:r>
            <a:endParaRPr lang="en-US" dirty="0"/>
          </a:p>
        </p:txBody>
      </p:sp>
      <p:sp>
        <p:nvSpPr>
          <p:cNvPr id="23" name="Rectangle 22">
            <a:extLst>
              <a:ext uri="{FF2B5EF4-FFF2-40B4-BE49-F238E27FC236}">
                <a16:creationId xmlns:a16="http://schemas.microsoft.com/office/drawing/2014/main" id="{FDFAF8F2-EC2A-405F-AF4F-DBFCD2EF2A42}"/>
              </a:ext>
            </a:extLst>
          </p:cNvPr>
          <p:cNvSpPr/>
          <p:nvPr/>
        </p:nvSpPr>
        <p:spPr>
          <a:xfrm>
            <a:off x="263352" y="1870818"/>
            <a:ext cx="3528391" cy="54456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nvGrpSpPr>
          <p:cNvPr id="9" name="Group 8">
            <a:extLst>
              <a:ext uri="{FF2B5EF4-FFF2-40B4-BE49-F238E27FC236}">
                <a16:creationId xmlns:a16="http://schemas.microsoft.com/office/drawing/2014/main" id="{8D8DDA5D-4027-424A-A704-F224463E0068}"/>
              </a:ext>
            </a:extLst>
          </p:cNvPr>
          <p:cNvGrpSpPr/>
          <p:nvPr/>
        </p:nvGrpSpPr>
        <p:grpSpPr>
          <a:xfrm>
            <a:off x="678364" y="1933153"/>
            <a:ext cx="10469772" cy="383740"/>
            <a:chOff x="678364" y="1933153"/>
            <a:chExt cx="10469772" cy="383740"/>
          </a:xfrm>
        </p:grpSpPr>
        <p:sp>
          <p:nvSpPr>
            <p:cNvPr id="37" name="Rectangle 36">
              <a:extLst>
                <a:ext uri="{FF2B5EF4-FFF2-40B4-BE49-F238E27FC236}">
                  <a16:creationId xmlns:a16="http://schemas.microsoft.com/office/drawing/2014/main" id="{EFFD10BE-8BA2-4BE5-89C3-98502AC3E79D}"/>
                </a:ext>
              </a:extLst>
            </p:cNvPr>
            <p:cNvSpPr/>
            <p:nvPr/>
          </p:nvSpPr>
          <p:spPr>
            <a:xfrm>
              <a:off x="678364" y="1933153"/>
              <a:ext cx="2582758" cy="369332"/>
            </a:xfrm>
            <a:prstGeom prst="rect">
              <a:avLst/>
            </a:prstGeom>
          </p:spPr>
          <p:txBody>
            <a:bodyPr wrap="none">
              <a:spAutoFit/>
            </a:bodyPr>
            <a:lstStyle/>
            <a:p>
              <a:pPr algn="ctr"/>
              <a:r>
                <a:rPr lang="en-US" b="1" dirty="0">
                  <a:solidFill>
                    <a:schemeClr val="accent1">
                      <a:lumMod val="50000"/>
                    </a:schemeClr>
                  </a:solidFill>
                  <a:latin typeface="Arial" pitchFamily="34" charset="0"/>
                  <a:cs typeface="Arial" pitchFamily="34" charset="0"/>
                </a:rPr>
                <a:t>R</a:t>
              </a:r>
              <a:r>
                <a:rPr lang="en-US" dirty="0">
                  <a:solidFill>
                    <a:schemeClr val="dk1"/>
                  </a:solidFill>
                  <a:latin typeface="Arial" pitchFamily="34" charset="0"/>
                  <a:cs typeface="Arial" pitchFamily="34" charset="0"/>
                </a:rPr>
                <a:t>adio </a:t>
              </a:r>
              <a:r>
                <a:rPr lang="en-US" b="1" dirty="0">
                  <a:solidFill>
                    <a:schemeClr val="accent1">
                      <a:lumMod val="50000"/>
                    </a:schemeClr>
                  </a:solidFill>
                  <a:latin typeface="Arial" pitchFamily="34" charset="0"/>
                  <a:cs typeface="Arial" pitchFamily="34" charset="0"/>
                </a:rPr>
                <a:t>A</a:t>
              </a:r>
              <a:r>
                <a:rPr lang="en-US" dirty="0">
                  <a:solidFill>
                    <a:schemeClr val="dk1"/>
                  </a:solidFill>
                  <a:latin typeface="Arial" pitchFamily="34" charset="0"/>
                  <a:cs typeface="Arial" pitchFamily="34" charset="0"/>
                </a:rPr>
                <a:t>ccess </a:t>
              </a:r>
              <a:r>
                <a:rPr lang="en-US" b="1" dirty="0">
                  <a:solidFill>
                    <a:schemeClr val="accent1">
                      <a:lumMod val="50000"/>
                    </a:schemeClr>
                  </a:solidFill>
                  <a:latin typeface="Arial" pitchFamily="34" charset="0"/>
                  <a:cs typeface="Arial" pitchFamily="34" charset="0"/>
                </a:rPr>
                <a:t>N</a:t>
              </a:r>
              <a:r>
                <a:rPr lang="en-US" dirty="0">
                  <a:solidFill>
                    <a:schemeClr val="dk1"/>
                  </a:solidFill>
                  <a:latin typeface="Arial" pitchFamily="34" charset="0"/>
                  <a:cs typeface="Arial" pitchFamily="34" charset="0"/>
                </a:rPr>
                <a:t>etwork </a:t>
              </a:r>
              <a:endParaRPr lang="ru-RU" dirty="0"/>
            </a:p>
          </p:txBody>
        </p:sp>
        <p:sp>
          <p:nvSpPr>
            <p:cNvPr id="5" name="Rectangle 4">
              <a:extLst>
                <a:ext uri="{FF2B5EF4-FFF2-40B4-BE49-F238E27FC236}">
                  <a16:creationId xmlns:a16="http://schemas.microsoft.com/office/drawing/2014/main" id="{3FA3A04A-015E-482C-B032-DD4646A3EA5F}"/>
                </a:ext>
              </a:extLst>
            </p:cNvPr>
            <p:cNvSpPr/>
            <p:nvPr/>
          </p:nvSpPr>
          <p:spPr>
            <a:xfrm>
              <a:off x="4297509" y="1947561"/>
              <a:ext cx="3070136" cy="369332"/>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S</a:t>
              </a:r>
              <a:r>
                <a:rPr lang="en-US" dirty="0">
                  <a:solidFill>
                    <a:srgbClr val="222222"/>
                  </a:solidFill>
                  <a:latin typeface="Arial" panose="020B0604020202020204" pitchFamily="34" charset="0"/>
                </a:rPr>
                <a:t>ervice and system </a:t>
              </a:r>
              <a:r>
                <a:rPr lang="en-US" b="1" dirty="0">
                  <a:solidFill>
                    <a:schemeClr val="accent1">
                      <a:lumMod val="50000"/>
                    </a:schemeClr>
                  </a:solidFill>
                  <a:latin typeface="Arial" panose="020B0604020202020204" pitchFamily="34" charset="0"/>
                </a:rPr>
                <a:t>A</a:t>
              </a:r>
              <a:r>
                <a:rPr lang="en-US" dirty="0">
                  <a:solidFill>
                    <a:srgbClr val="222222"/>
                  </a:solidFill>
                  <a:latin typeface="Arial" panose="020B0604020202020204" pitchFamily="34" charset="0"/>
                </a:rPr>
                <a:t>spects</a:t>
              </a:r>
              <a:endParaRPr lang="ru-RU" dirty="0"/>
            </a:p>
          </p:txBody>
        </p:sp>
        <p:sp>
          <p:nvSpPr>
            <p:cNvPr id="7" name="Rectangle 6">
              <a:extLst>
                <a:ext uri="{FF2B5EF4-FFF2-40B4-BE49-F238E27FC236}">
                  <a16:creationId xmlns:a16="http://schemas.microsoft.com/office/drawing/2014/main" id="{D08CF78F-1C79-4C32-BC3C-99D6FE4D4493}"/>
                </a:ext>
              </a:extLst>
            </p:cNvPr>
            <p:cNvSpPr/>
            <p:nvPr/>
          </p:nvSpPr>
          <p:spPr>
            <a:xfrm>
              <a:off x="8018048" y="1933153"/>
              <a:ext cx="3130088" cy="369332"/>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C</a:t>
              </a:r>
              <a:r>
                <a:rPr lang="en-US" dirty="0">
                  <a:solidFill>
                    <a:srgbClr val="222222"/>
                  </a:solidFill>
                  <a:latin typeface="Arial" panose="020B0604020202020204" pitchFamily="34" charset="0"/>
                </a:rPr>
                <a:t>ore network and </a:t>
              </a:r>
              <a:r>
                <a:rPr lang="en-US" b="1" dirty="0">
                  <a:solidFill>
                    <a:schemeClr val="accent1">
                      <a:lumMod val="50000"/>
                    </a:schemeClr>
                  </a:solidFill>
                  <a:latin typeface="Arial" panose="020B0604020202020204" pitchFamily="34" charset="0"/>
                </a:rPr>
                <a:t>T</a:t>
              </a:r>
              <a:r>
                <a:rPr lang="en-US" dirty="0">
                  <a:solidFill>
                    <a:srgbClr val="222222"/>
                  </a:solidFill>
                  <a:latin typeface="Arial" panose="020B0604020202020204" pitchFamily="34" charset="0"/>
                </a:rPr>
                <a:t>erminals)</a:t>
              </a:r>
              <a:endParaRPr lang="ru-RU" dirty="0"/>
            </a:p>
          </p:txBody>
        </p:sp>
      </p:grpSp>
      <p:sp>
        <p:nvSpPr>
          <p:cNvPr id="8" name="Rectangle 7">
            <a:extLst>
              <a:ext uri="{FF2B5EF4-FFF2-40B4-BE49-F238E27FC236}">
                <a16:creationId xmlns:a16="http://schemas.microsoft.com/office/drawing/2014/main" id="{7BC47C08-15C0-4707-A9EA-B4C6C07C64AB}"/>
              </a:ext>
            </a:extLst>
          </p:cNvPr>
          <p:cNvSpPr/>
          <p:nvPr/>
        </p:nvSpPr>
        <p:spPr>
          <a:xfrm>
            <a:off x="3817342" y="1300574"/>
            <a:ext cx="3377848" cy="369332"/>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T</a:t>
            </a:r>
            <a:r>
              <a:rPr lang="en-US" dirty="0"/>
              <a:t>echnical </a:t>
            </a:r>
            <a:r>
              <a:rPr lang="en-US" b="1" dirty="0">
                <a:solidFill>
                  <a:schemeClr val="accent1">
                    <a:lumMod val="50000"/>
                  </a:schemeClr>
                </a:solidFill>
              </a:rPr>
              <a:t>S</a:t>
            </a:r>
            <a:r>
              <a:rPr lang="en-US" dirty="0"/>
              <a:t>pecification </a:t>
            </a:r>
            <a:r>
              <a:rPr lang="en-US" b="1" dirty="0">
                <a:solidFill>
                  <a:schemeClr val="accent1">
                    <a:lumMod val="50000"/>
                  </a:schemeClr>
                </a:solidFill>
              </a:rPr>
              <a:t>G</a:t>
            </a:r>
            <a:r>
              <a:rPr lang="en-US" dirty="0"/>
              <a:t>roup</a:t>
            </a:r>
            <a:r>
              <a:rPr lang="en-US" b="1" dirty="0">
                <a:solidFill>
                  <a:schemeClr val="accent1">
                    <a:lumMod val="50000"/>
                  </a:schemeClr>
                </a:solidFill>
              </a:rPr>
              <a:t>s</a:t>
            </a:r>
            <a:endParaRPr lang="ru-RU" b="1" dirty="0">
              <a:solidFill>
                <a:schemeClr val="accent1">
                  <a:lumMod val="50000"/>
                </a:schemeClr>
              </a:solidFill>
            </a:endParaRPr>
          </a:p>
        </p:txBody>
      </p:sp>
      <p:sp>
        <p:nvSpPr>
          <p:cNvPr id="22" name="Rectangle 21">
            <a:extLst>
              <a:ext uri="{FF2B5EF4-FFF2-40B4-BE49-F238E27FC236}">
                <a16:creationId xmlns:a16="http://schemas.microsoft.com/office/drawing/2014/main" id="{AD597511-70DD-46DD-94BA-2CEC03DBA101}"/>
              </a:ext>
            </a:extLst>
          </p:cNvPr>
          <p:cNvSpPr/>
          <p:nvPr/>
        </p:nvSpPr>
        <p:spPr>
          <a:xfrm>
            <a:off x="4108789" y="1843421"/>
            <a:ext cx="3500650" cy="54456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24" name="Rectangle 23">
            <a:extLst>
              <a:ext uri="{FF2B5EF4-FFF2-40B4-BE49-F238E27FC236}">
                <a16:creationId xmlns:a16="http://schemas.microsoft.com/office/drawing/2014/main" id="{BA951DAF-C57D-409F-9CFF-53F0211F4FCD}"/>
              </a:ext>
            </a:extLst>
          </p:cNvPr>
          <p:cNvSpPr/>
          <p:nvPr/>
        </p:nvSpPr>
        <p:spPr>
          <a:xfrm>
            <a:off x="7860166" y="1843421"/>
            <a:ext cx="3500650" cy="57195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25" name="Rectangle 24">
            <a:extLst>
              <a:ext uri="{FF2B5EF4-FFF2-40B4-BE49-F238E27FC236}">
                <a16:creationId xmlns:a16="http://schemas.microsoft.com/office/drawing/2014/main" id="{F7F87B3A-FA0C-4FC7-A112-D4BEBA92CD49}"/>
              </a:ext>
            </a:extLst>
          </p:cNvPr>
          <p:cNvSpPr/>
          <p:nvPr/>
        </p:nvSpPr>
        <p:spPr>
          <a:xfrm>
            <a:off x="4727848" y="2537540"/>
            <a:ext cx="1556836" cy="369332"/>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W</a:t>
            </a:r>
            <a:r>
              <a:rPr lang="en-US" dirty="0">
                <a:latin typeface="Arial" panose="020B0604020202020204" pitchFamily="34" charset="0"/>
              </a:rPr>
              <a:t>ork</a:t>
            </a:r>
            <a:r>
              <a:rPr lang="en-US" b="1" dirty="0">
                <a:solidFill>
                  <a:schemeClr val="accent1">
                    <a:lumMod val="50000"/>
                  </a:schemeClr>
                </a:solidFill>
                <a:latin typeface="Arial" panose="020B0604020202020204" pitchFamily="34" charset="0"/>
              </a:rPr>
              <a:t> G</a:t>
            </a:r>
            <a:r>
              <a:rPr lang="en-US" dirty="0">
                <a:latin typeface="Arial" panose="020B0604020202020204" pitchFamily="34" charset="0"/>
              </a:rPr>
              <a:t>roup</a:t>
            </a:r>
            <a:r>
              <a:rPr lang="en-US" b="1" dirty="0">
                <a:solidFill>
                  <a:schemeClr val="accent1">
                    <a:lumMod val="50000"/>
                  </a:schemeClr>
                </a:solidFill>
                <a:latin typeface="Arial" panose="020B0604020202020204" pitchFamily="34" charset="0"/>
              </a:rPr>
              <a:t>s</a:t>
            </a:r>
            <a:endParaRPr lang="ru-RU" b="1" dirty="0">
              <a:solidFill>
                <a:schemeClr val="accent1">
                  <a:lumMod val="50000"/>
                </a:schemeClr>
              </a:solidFill>
            </a:endParaRPr>
          </a:p>
        </p:txBody>
      </p:sp>
      <p:sp>
        <p:nvSpPr>
          <p:cNvPr id="51" name="Rectangle 50">
            <a:extLst>
              <a:ext uri="{FF2B5EF4-FFF2-40B4-BE49-F238E27FC236}">
                <a16:creationId xmlns:a16="http://schemas.microsoft.com/office/drawing/2014/main" id="{AA95E92D-29F6-42F7-B4E6-B7AB6CE6F329}"/>
              </a:ext>
            </a:extLst>
          </p:cNvPr>
          <p:cNvSpPr/>
          <p:nvPr/>
        </p:nvSpPr>
        <p:spPr>
          <a:xfrm>
            <a:off x="280946" y="3104515"/>
            <a:ext cx="3500650" cy="342118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53" name="Rectangle 52">
            <a:extLst>
              <a:ext uri="{FF2B5EF4-FFF2-40B4-BE49-F238E27FC236}">
                <a16:creationId xmlns:a16="http://schemas.microsoft.com/office/drawing/2014/main" id="{C8804FDB-5CB3-484A-9377-FF3150EADE5C}"/>
              </a:ext>
            </a:extLst>
          </p:cNvPr>
          <p:cNvSpPr/>
          <p:nvPr/>
        </p:nvSpPr>
        <p:spPr>
          <a:xfrm>
            <a:off x="4108789" y="3104515"/>
            <a:ext cx="3500650" cy="342082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
        <p:nvSpPr>
          <p:cNvPr id="56" name="Rectangle 55">
            <a:extLst>
              <a:ext uri="{FF2B5EF4-FFF2-40B4-BE49-F238E27FC236}">
                <a16:creationId xmlns:a16="http://schemas.microsoft.com/office/drawing/2014/main" id="{39B656AF-E719-407D-B5A2-D74E4EEDF4B0}"/>
              </a:ext>
            </a:extLst>
          </p:cNvPr>
          <p:cNvSpPr/>
          <p:nvPr/>
        </p:nvSpPr>
        <p:spPr>
          <a:xfrm>
            <a:off x="7860166" y="3116410"/>
            <a:ext cx="3500650" cy="340893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pSp>
        <p:nvGrpSpPr>
          <p:cNvPr id="17" name="Group 16">
            <a:extLst>
              <a:ext uri="{FF2B5EF4-FFF2-40B4-BE49-F238E27FC236}">
                <a16:creationId xmlns:a16="http://schemas.microsoft.com/office/drawing/2014/main" id="{4CD5AD63-7216-4F14-9F64-BB72B7EC0655}"/>
              </a:ext>
            </a:extLst>
          </p:cNvPr>
          <p:cNvGrpSpPr/>
          <p:nvPr/>
        </p:nvGrpSpPr>
        <p:grpSpPr>
          <a:xfrm>
            <a:off x="329529" y="3268495"/>
            <a:ext cx="3528391" cy="3187543"/>
            <a:chOff x="359159" y="3270769"/>
            <a:chExt cx="3683313" cy="3187543"/>
          </a:xfrm>
        </p:grpSpPr>
        <p:grpSp>
          <p:nvGrpSpPr>
            <p:cNvPr id="12" name="Group 11">
              <a:extLst>
                <a:ext uri="{FF2B5EF4-FFF2-40B4-BE49-F238E27FC236}">
                  <a16:creationId xmlns:a16="http://schemas.microsoft.com/office/drawing/2014/main" id="{0BF87991-581E-40BB-B604-29CEB3894A10}"/>
                </a:ext>
              </a:extLst>
            </p:cNvPr>
            <p:cNvGrpSpPr/>
            <p:nvPr/>
          </p:nvGrpSpPr>
          <p:grpSpPr>
            <a:xfrm>
              <a:off x="359159" y="3270769"/>
              <a:ext cx="3683313" cy="2666842"/>
              <a:chOff x="359159" y="3270769"/>
              <a:chExt cx="2984967" cy="2585162"/>
            </a:xfrm>
          </p:grpSpPr>
          <p:sp>
            <p:nvSpPr>
              <p:cNvPr id="11" name="Rectangle 10">
                <a:extLst>
                  <a:ext uri="{FF2B5EF4-FFF2-40B4-BE49-F238E27FC236}">
                    <a16:creationId xmlns:a16="http://schemas.microsoft.com/office/drawing/2014/main" id="{ABF783DF-C64A-4BAA-AE3B-4A04C4226BE0}"/>
                  </a:ext>
                </a:extLst>
              </p:cNvPr>
              <p:cNvSpPr/>
              <p:nvPr/>
            </p:nvSpPr>
            <p:spPr>
              <a:xfrm>
                <a:off x="364498" y="3270769"/>
                <a:ext cx="2785951"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1</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Phy</a:t>
                </a:r>
                <a:r>
                  <a:rPr lang="en-US" dirty="0">
                    <a:solidFill>
                      <a:srgbClr val="222222"/>
                    </a:solidFill>
                    <a:latin typeface="Arial" panose="020B0604020202020204" pitchFamily="34" charset="0"/>
                  </a:rPr>
                  <a:t>, Transp., Coding, </a:t>
                </a:r>
                <a:r>
                  <a:rPr lang="en-US" dirty="0" err="1">
                    <a:solidFill>
                      <a:srgbClr val="222222"/>
                    </a:solidFill>
                    <a:latin typeface="Arial" panose="020B0604020202020204" pitchFamily="34" charset="0"/>
                  </a:rPr>
                  <a:t>Proced</a:t>
                </a:r>
                <a:r>
                  <a:rPr lang="en-US" dirty="0">
                    <a:solidFill>
                      <a:srgbClr val="222222"/>
                    </a:solidFill>
                    <a:latin typeface="Arial" panose="020B0604020202020204" pitchFamily="34" charset="0"/>
                  </a:rPr>
                  <a:t>.</a:t>
                </a:r>
                <a:endParaRPr lang="ru-RU" dirty="0"/>
              </a:p>
            </p:txBody>
          </p:sp>
          <p:sp>
            <p:nvSpPr>
              <p:cNvPr id="32" name="Rectangle 31">
                <a:extLst>
                  <a:ext uri="{FF2B5EF4-FFF2-40B4-BE49-F238E27FC236}">
                    <a16:creationId xmlns:a16="http://schemas.microsoft.com/office/drawing/2014/main" id="{89D7EAF0-5899-4661-BCEE-8FCA590B94FF}"/>
                  </a:ext>
                </a:extLst>
              </p:cNvPr>
              <p:cNvSpPr/>
              <p:nvPr/>
            </p:nvSpPr>
            <p:spPr>
              <a:xfrm>
                <a:off x="372542" y="3816547"/>
                <a:ext cx="2971584" cy="358020"/>
              </a:xfrm>
              <a:prstGeom prst="rect">
                <a:avLst/>
              </a:prstGeom>
            </p:spPr>
            <p:txBody>
              <a:bodyPr wrap="square">
                <a:spAutoFit/>
              </a:bodyPr>
              <a:lstStyle/>
              <a:p>
                <a:r>
                  <a:rPr lang="en-US" b="1" dirty="0">
                    <a:solidFill>
                      <a:schemeClr val="accent1">
                        <a:lumMod val="50000"/>
                      </a:schemeClr>
                    </a:solidFill>
                    <a:latin typeface="Arial" panose="020B0604020202020204" pitchFamily="34" charset="0"/>
                  </a:rPr>
                  <a:t>2</a:t>
                </a:r>
                <a:r>
                  <a:rPr lang="en-US" dirty="0">
                    <a:solidFill>
                      <a:srgbClr val="222222"/>
                    </a:solidFill>
                    <a:latin typeface="Arial" panose="020B0604020202020204" pitchFamily="34" charset="0"/>
                  </a:rPr>
                  <a:t> Prot. arch., </a:t>
                </a:r>
                <a:r>
                  <a:rPr lang="en-US" sz="1600" dirty="0">
                    <a:solidFill>
                      <a:srgbClr val="222222"/>
                    </a:solidFill>
                    <a:latin typeface="Arial" panose="020B0604020202020204" pitchFamily="34" charset="0"/>
                  </a:rPr>
                  <a:t>UE-</a:t>
                </a:r>
                <a:r>
                  <a:rPr lang="en-US" sz="1600" dirty="0" err="1">
                    <a:solidFill>
                      <a:srgbClr val="222222"/>
                    </a:solidFill>
                    <a:latin typeface="Arial" panose="020B0604020202020204" pitchFamily="34" charset="0"/>
                  </a:rPr>
                  <a:t>N</a:t>
                </a:r>
                <a:r>
                  <a:rPr lang="en-US" dirty="0" err="1">
                    <a:solidFill>
                      <a:srgbClr val="222222"/>
                    </a:solidFill>
                    <a:latin typeface="Arial" panose="020B0604020202020204" pitchFamily="34" charset="0"/>
                  </a:rPr>
                  <a:t>odeb</a:t>
                </a:r>
                <a:r>
                  <a:rPr lang="en-US" dirty="0">
                    <a:solidFill>
                      <a:srgbClr val="222222"/>
                    </a:solidFill>
                    <a:latin typeface="Arial" panose="020B0604020202020204" pitchFamily="34" charset="0"/>
                  </a:rPr>
                  <a:t>, </a:t>
                </a:r>
                <a:r>
                  <a:rPr lang="en-US" sz="1600" dirty="0"/>
                  <a:t>UE-RAN</a:t>
                </a:r>
                <a:r>
                  <a:rPr lang="en-US" dirty="0"/>
                  <a:t> </a:t>
                </a:r>
                <a:endParaRPr lang="ru-RU" dirty="0"/>
              </a:p>
            </p:txBody>
          </p:sp>
          <p:sp>
            <p:nvSpPr>
              <p:cNvPr id="33" name="Rectangle 32">
                <a:extLst>
                  <a:ext uri="{FF2B5EF4-FFF2-40B4-BE49-F238E27FC236}">
                    <a16:creationId xmlns:a16="http://schemas.microsoft.com/office/drawing/2014/main" id="{90CDD962-1587-43A9-8193-18A447D1C72A}"/>
                  </a:ext>
                </a:extLst>
              </p:cNvPr>
              <p:cNvSpPr/>
              <p:nvPr/>
            </p:nvSpPr>
            <p:spPr>
              <a:xfrm>
                <a:off x="359159" y="4417054"/>
                <a:ext cx="2498439"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3</a:t>
                </a:r>
                <a:r>
                  <a:rPr lang="en-US" dirty="0">
                    <a:solidFill>
                      <a:srgbClr val="222222"/>
                    </a:solidFill>
                    <a:latin typeface="Arial" panose="020B0604020202020204" pitchFamily="34" charset="0"/>
                  </a:rPr>
                  <a:t> </a:t>
                </a:r>
                <a:r>
                  <a:rPr lang="en-US" dirty="0"/>
                  <a:t>E/UTRAN arch., </a:t>
                </a:r>
                <a:r>
                  <a:rPr lang="en-US" dirty="0" err="1"/>
                  <a:t>Iu</a:t>
                </a:r>
                <a:r>
                  <a:rPr lang="en-US" dirty="0"/>
                  <a:t>, </a:t>
                </a:r>
                <a:r>
                  <a:rPr lang="en-US" dirty="0" err="1"/>
                  <a:t>Iur</a:t>
                </a:r>
                <a:r>
                  <a:rPr lang="en-US" dirty="0"/>
                  <a:t>, </a:t>
                </a:r>
                <a:r>
                  <a:rPr lang="en-US" dirty="0" err="1"/>
                  <a:t>Iuc</a:t>
                </a:r>
                <a:endParaRPr lang="ru-RU" dirty="0"/>
              </a:p>
            </p:txBody>
          </p:sp>
          <p:sp>
            <p:nvSpPr>
              <p:cNvPr id="36" name="Rectangle 35">
                <a:extLst>
                  <a:ext uri="{FF2B5EF4-FFF2-40B4-BE49-F238E27FC236}">
                    <a16:creationId xmlns:a16="http://schemas.microsoft.com/office/drawing/2014/main" id="{844CEC59-19A3-4428-BC7A-D13CB92FCFE3}"/>
                  </a:ext>
                </a:extLst>
              </p:cNvPr>
              <p:cNvSpPr/>
              <p:nvPr/>
            </p:nvSpPr>
            <p:spPr>
              <a:xfrm>
                <a:off x="359159" y="4962832"/>
                <a:ext cx="1947630"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4</a:t>
                </a:r>
                <a:r>
                  <a:rPr lang="en-US" dirty="0">
                    <a:solidFill>
                      <a:srgbClr val="222222"/>
                    </a:solidFill>
                    <a:latin typeface="Arial" panose="020B0604020202020204" pitchFamily="34" charset="0"/>
                  </a:rPr>
                  <a:t> BS, RPT, Radio-link</a:t>
                </a:r>
                <a:endParaRPr lang="ru-RU" dirty="0"/>
              </a:p>
            </p:txBody>
          </p:sp>
          <p:sp>
            <p:nvSpPr>
              <p:cNvPr id="38" name="Rectangle 37">
                <a:extLst>
                  <a:ext uri="{FF2B5EF4-FFF2-40B4-BE49-F238E27FC236}">
                    <a16:creationId xmlns:a16="http://schemas.microsoft.com/office/drawing/2014/main" id="{373E7F0A-3F4F-408F-88BD-0BB377D7857F}"/>
                  </a:ext>
                </a:extLst>
              </p:cNvPr>
              <p:cNvSpPr/>
              <p:nvPr/>
            </p:nvSpPr>
            <p:spPr>
              <a:xfrm>
                <a:off x="359159" y="5497911"/>
                <a:ext cx="2172890"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5 </a:t>
                </a:r>
                <a:r>
                  <a:rPr lang="en-US" dirty="0">
                    <a:solidFill>
                      <a:srgbClr val="222222"/>
                    </a:solidFill>
                    <a:latin typeface="Arial" panose="020B0604020202020204" pitchFamily="34" charset="0"/>
                  </a:rPr>
                  <a:t>Testing RF RRM RAN </a:t>
                </a:r>
                <a:endParaRPr lang="ru-RU" dirty="0"/>
              </a:p>
            </p:txBody>
          </p:sp>
        </p:grpSp>
        <p:sp>
          <p:nvSpPr>
            <p:cNvPr id="57" name="Rectangle 56">
              <a:extLst>
                <a:ext uri="{FF2B5EF4-FFF2-40B4-BE49-F238E27FC236}">
                  <a16:creationId xmlns:a16="http://schemas.microsoft.com/office/drawing/2014/main" id="{162B2CEE-56A7-4038-88F2-267542BEFC7E}"/>
                </a:ext>
              </a:extLst>
            </p:cNvPr>
            <p:cNvSpPr/>
            <p:nvPr/>
          </p:nvSpPr>
          <p:spPr>
            <a:xfrm>
              <a:off x="359159" y="6088980"/>
              <a:ext cx="1184940" cy="369332"/>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6</a:t>
              </a:r>
              <a:r>
                <a:rPr lang="en-US" dirty="0">
                  <a:solidFill>
                    <a:srgbClr val="222222"/>
                  </a:solidFill>
                  <a:latin typeface="Arial" panose="020B0604020202020204" pitchFamily="34" charset="0"/>
                </a:rPr>
                <a:t> Legacy </a:t>
              </a:r>
              <a:endParaRPr lang="ru-RU" dirty="0"/>
            </a:p>
          </p:txBody>
        </p:sp>
      </p:grpSp>
      <p:grpSp>
        <p:nvGrpSpPr>
          <p:cNvPr id="58" name="Group 57">
            <a:extLst>
              <a:ext uri="{FF2B5EF4-FFF2-40B4-BE49-F238E27FC236}">
                <a16:creationId xmlns:a16="http://schemas.microsoft.com/office/drawing/2014/main" id="{91D8A0FD-D9B2-435D-A794-1840675F5E60}"/>
              </a:ext>
            </a:extLst>
          </p:cNvPr>
          <p:cNvGrpSpPr/>
          <p:nvPr/>
        </p:nvGrpSpPr>
        <p:grpSpPr>
          <a:xfrm>
            <a:off x="4151784" y="3248973"/>
            <a:ext cx="3585324" cy="3131554"/>
            <a:chOff x="359159" y="3270768"/>
            <a:chExt cx="3585324" cy="3131554"/>
          </a:xfrm>
        </p:grpSpPr>
        <p:grpSp>
          <p:nvGrpSpPr>
            <p:cNvPr id="59" name="Group 58">
              <a:extLst>
                <a:ext uri="{FF2B5EF4-FFF2-40B4-BE49-F238E27FC236}">
                  <a16:creationId xmlns:a16="http://schemas.microsoft.com/office/drawing/2014/main" id="{D97186A1-3A51-4171-8E38-A3E7868FF097}"/>
                </a:ext>
              </a:extLst>
            </p:cNvPr>
            <p:cNvGrpSpPr/>
            <p:nvPr/>
          </p:nvGrpSpPr>
          <p:grpSpPr>
            <a:xfrm>
              <a:off x="359159" y="3270768"/>
              <a:ext cx="3585324" cy="2666841"/>
              <a:chOff x="359159" y="3270769"/>
              <a:chExt cx="2905565" cy="2585162"/>
            </a:xfrm>
          </p:grpSpPr>
          <p:sp>
            <p:nvSpPr>
              <p:cNvPr id="61" name="Rectangle 60">
                <a:extLst>
                  <a:ext uri="{FF2B5EF4-FFF2-40B4-BE49-F238E27FC236}">
                    <a16:creationId xmlns:a16="http://schemas.microsoft.com/office/drawing/2014/main" id="{CC2187A1-98B5-46A2-BF5E-220E9399FA82}"/>
                  </a:ext>
                </a:extLst>
              </p:cNvPr>
              <p:cNvSpPr/>
              <p:nvPr/>
            </p:nvSpPr>
            <p:spPr>
              <a:xfrm>
                <a:off x="364498" y="3270769"/>
                <a:ext cx="2900226" cy="358020"/>
              </a:xfrm>
              <a:prstGeom prst="rect">
                <a:avLst/>
              </a:prstGeom>
            </p:spPr>
            <p:txBody>
              <a:bodyPr wrap="square">
                <a:spAutoFit/>
              </a:bodyPr>
              <a:lstStyle/>
              <a:p>
                <a:r>
                  <a:rPr lang="en-US" b="1" dirty="0">
                    <a:solidFill>
                      <a:schemeClr val="accent1">
                        <a:lumMod val="50000"/>
                      </a:schemeClr>
                    </a:solidFill>
                    <a:latin typeface="Arial" panose="020B0604020202020204" pitchFamily="34" charset="0"/>
                  </a:rPr>
                  <a:t>1</a:t>
                </a:r>
                <a:r>
                  <a:rPr lang="en-US" sz="1600" b="1" dirty="0">
                    <a:solidFill>
                      <a:schemeClr val="accent1">
                        <a:lumMod val="50000"/>
                      </a:schemeClr>
                    </a:solidFill>
                    <a:latin typeface="Arial" panose="020B0604020202020204" pitchFamily="34" charset="0"/>
                  </a:rPr>
                  <a:t> </a:t>
                </a:r>
                <a:r>
                  <a:rPr lang="en-US" dirty="0"/>
                  <a:t>Services</a:t>
                </a:r>
                <a:endParaRPr lang="ru-RU" sz="1600" b="1" dirty="0">
                  <a:solidFill>
                    <a:schemeClr val="accent1">
                      <a:lumMod val="50000"/>
                    </a:schemeClr>
                  </a:solidFill>
                  <a:latin typeface="Arial" panose="020B0604020202020204" pitchFamily="34" charset="0"/>
                </a:endParaRPr>
              </a:p>
            </p:txBody>
          </p:sp>
          <p:sp>
            <p:nvSpPr>
              <p:cNvPr id="62" name="Rectangle 61">
                <a:extLst>
                  <a:ext uri="{FF2B5EF4-FFF2-40B4-BE49-F238E27FC236}">
                    <a16:creationId xmlns:a16="http://schemas.microsoft.com/office/drawing/2014/main" id="{43F58E7B-F237-49D9-8B78-4A7F0BE585ED}"/>
                  </a:ext>
                </a:extLst>
              </p:cNvPr>
              <p:cNvSpPr/>
              <p:nvPr/>
            </p:nvSpPr>
            <p:spPr>
              <a:xfrm>
                <a:off x="372541" y="3816547"/>
                <a:ext cx="1292898"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2</a:t>
                </a:r>
                <a:r>
                  <a:rPr lang="en-US" dirty="0">
                    <a:solidFill>
                      <a:srgbClr val="222222"/>
                    </a:solidFill>
                    <a:latin typeface="Arial" panose="020B0604020202020204" pitchFamily="34" charset="0"/>
                  </a:rPr>
                  <a:t> </a:t>
                </a:r>
                <a:r>
                  <a:rPr lang="en-US" dirty="0"/>
                  <a:t>Architecture</a:t>
                </a:r>
                <a:endParaRPr lang="ru-RU" dirty="0"/>
              </a:p>
            </p:txBody>
          </p:sp>
          <p:sp>
            <p:nvSpPr>
              <p:cNvPr id="63" name="Rectangle 62">
                <a:extLst>
                  <a:ext uri="{FF2B5EF4-FFF2-40B4-BE49-F238E27FC236}">
                    <a16:creationId xmlns:a16="http://schemas.microsoft.com/office/drawing/2014/main" id="{34700D31-2F0A-4E62-AAAE-489458DE567A}"/>
                  </a:ext>
                </a:extLst>
              </p:cNvPr>
              <p:cNvSpPr/>
              <p:nvPr/>
            </p:nvSpPr>
            <p:spPr>
              <a:xfrm>
                <a:off x="359159" y="4417054"/>
                <a:ext cx="1033030"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3 </a:t>
                </a:r>
                <a:r>
                  <a:rPr lang="en-US" dirty="0"/>
                  <a:t>Security</a:t>
                </a:r>
                <a:r>
                  <a:rPr lang="en-US" dirty="0">
                    <a:solidFill>
                      <a:srgbClr val="222222"/>
                    </a:solidFill>
                    <a:latin typeface="Arial" panose="020B0604020202020204" pitchFamily="34" charset="0"/>
                  </a:rPr>
                  <a:t> </a:t>
                </a:r>
                <a:endParaRPr lang="ru-RU" dirty="0"/>
              </a:p>
            </p:txBody>
          </p:sp>
          <p:sp>
            <p:nvSpPr>
              <p:cNvPr id="64" name="Rectangle 63">
                <a:extLst>
                  <a:ext uri="{FF2B5EF4-FFF2-40B4-BE49-F238E27FC236}">
                    <a16:creationId xmlns:a16="http://schemas.microsoft.com/office/drawing/2014/main" id="{C94F4470-2C1E-41DA-98EE-B59071BBAC8E}"/>
                  </a:ext>
                </a:extLst>
              </p:cNvPr>
              <p:cNvSpPr/>
              <p:nvPr/>
            </p:nvSpPr>
            <p:spPr>
              <a:xfrm>
                <a:off x="359159" y="4962832"/>
                <a:ext cx="897926"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4 </a:t>
                </a:r>
                <a:r>
                  <a:rPr lang="en-US" dirty="0"/>
                  <a:t>Codec</a:t>
                </a:r>
                <a:r>
                  <a:rPr lang="en-US" dirty="0">
                    <a:solidFill>
                      <a:srgbClr val="222222"/>
                    </a:solidFill>
                    <a:latin typeface="Arial" panose="020B0604020202020204" pitchFamily="34" charset="0"/>
                  </a:rPr>
                  <a:t> </a:t>
                </a:r>
                <a:endParaRPr lang="ru-RU" dirty="0"/>
              </a:p>
            </p:txBody>
          </p:sp>
          <p:sp>
            <p:nvSpPr>
              <p:cNvPr id="65" name="Rectangle 64">
                <a:extLst>
                  <a:ext uri="{FF2B5EF4-FFF2-40B4-BE49-F238E27FC236}">
                    <a16:creationId xmlns:a16="http://schemas.microsoft.com/office/drawing/2014/main" id="{33B75146-4B5F-4A41-B6DD-8409FE0D1E4E}"/>
                  </a:ext>
                </a:extLst>
              </p:cNvPr>
              <p:cNvSpPr/>
              <p:nvPr/>
            </p:nvSpPr>
            <p:spPr>
              <a:xfrm>
                <a:off x="359159" y="5497911"/>
                <a:ext cx="2197059"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5 </a:t>
                </a:r>
                <a:r>
                  <a:rPr lang="en-US" dirty="0"/>
                  <a:t>Telecom Management</a:t>
                </a:r>
                <a:r>
                  <a:rPr lang="en-US" dirty="0">
                    <a:solidFill>
                      <a:srgbClr val="222222"/>
                    </a:solidFill>
                    <a:latin typeface="Arial" panose="020B0604020202020204" pitchFamily="34" charset="0"/>
                  </a:rPr>
                  <a:t> </a:t>
                </a:r>
                <a:endParaRPr lang="ru-RU" dirty="0"/>
              </a:p>
            </p:txBody>
          </p:sp>
        </p:grpSp>
        <p:sp>
          <p:nvSpPr>
            <p:cNvPr id="60" name="Rectangle 59">
              <a:extLst>
                <a:ext uri="{FF2B5EF4-FFF2-40B4-BE49-F238E27FC236}">
                  <a16:creationId xmlns:a16="http://schemas.microsoft.com/office/drawing/2014/main" id="{475B9BC4-04A8-4710-8720-F6E8A458512C}"/>
                </a:ext>
              </a:extLst>
            </p:cNvPr>
            <p:cNvSpPr/>
            <p:nvPr/>
          </p:nvSpPr>
          <p:spPr>
            <a:xfrm>
              <a:off x="359159" y="6032990"/>
              <a:ext cx="3236784" cy="369332"/>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6 </a:t>
              </a:r>
              <a:r>
                <a:rPr lang="en-US" dirty="0"/>
                <a:t>Mission-critical applications</a:t>
              </a:r>
              <a:r>
                <a:rPr lang="en-US" dirty="0">
                  <a:solidFill>
                    <a:srgbClr val="222222"/>
                  </a:solidFill>
                  <a:latin typeface="Arial" panose="020B0604020202020204" pitchFamily="34" charset="0"/>
                </a:rPr>
                <a:t> </a:t>
              </a:r>
              <a:endParaRPr lang="ru-RU" dirty="0"/>
            </a:p>
          </p:txBody>
        </p:sp>
      </p:grpSp>
      <p:grpSp>
        <p:nvGrpSpPr>
          <p:cNvPr id="66" name="Group 65">
            <a:extLst>
              <a:ext uri="{FF2B5EF4-FFF2-40B4-BE49-F238E27FC236}">
                <a16:creationId xmlns:a16="http://schemas.microsoft.com/office/drawing/2014/main" id="{A95B083A-319F-4420-A556-842FA954F92A}"/>
              </a:ext>
            </a:extLst>
          </p:cNvPr>
          <p:cNvGrpSpPr/>
          <p:nvPr/>
        </p:nvGrpSpPr>
        <p:grpSpPr>
          <a:xfrm>
            <a:off x="7996835" y="3268495"/>
            <a:ext cx="3450485" cy="3131553"/>
            <a:chOff x="337946" y="3270769"/>
            <a:chExt cx="3450485" cy="3131553"/>
          </a:xfrm>
        </p:grpSpPr>
        <p:grpSp>
          <p:nvGrpSpPr>
            <p:cNvPr id="67" name="Group 66">
              <a:extLst>
                <a:ext uri="{FF2B5EF4-FFF2-40B4-BE49-F238E27FC236}">
                  <a16:creationId xmlns:a16="http://schemas.microsoft.com/office/drawing/2014/main" id="{4BE4DE7A-8218-4A09-B889-A5B1B77F5FBF}"/>
                </a:ext>
              </a:extLst>
            </p:cNvPr>
            <p:cNvGrpSpPr/>
            <p:nvPr/>
          </p:nvGrpSpPr>
          <p:grpSpPr>
            <a:xfrm>
              <a:off x="337946" y="3270769"/>
              <a:ext cx="3403559" cy="2666842"/>
              <a:chOff x="341968" y="3270769"/>
              <a:chExt cx="2758262" cy="2585162"/>
            </a:xfrm>
          </p:grpSpPr>
          <p:sp>
            <p:nvSpPr>
              <p:cNvPr id="69" name="Rectangle 68">
                <a:extLst>
                  <a:ext uri="{FF2B5EF4-FFF2-40B4-BE49-F238E27FC236}">
                    <a16:creationId xmlns:a16="http://schemas.microsoft.com/office/drawing/2014/main" id="{55EFCD03-F47A-4230-BA2F-C315C405914A}"/>
                  </a:ext>
                </a:extLst>
              </p:cNvPr>
              <p:cNvSpPr/>
              <p:nvPr/>
            </p:nvSpPr>
            <p:spPr>
              <a:xfrm>
                <a:off x="364498" y="3270769"/>
                <a:ext cx="1594233"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1</a:t>
                </a:r>
                <a:r>
                  <a:rPr lang="en-US" dirty="0">
                    <a:solidFill>
                      <a:srgbClr val="222222"/>
                    </a:solidFill>
                    <a:latin typeface="Arial" panose="020B0604020202020204" pitchFamily="34" charset="0"/>
                  </a:rPr>
                  <a:t> </a:t>
                </a:r>
                <a:r>
                  <a:rPr lang="en-US" dirty="0"/>
                  <a:t>MM/CC/SM (</a:t>
                </a:r>
                <a:r>
                  <a:rPr lang="en-US" dirty="0" err="1"/>
                  <a:t>lu</a:t>
                </a:r>
                <a:r>
                  <a:rPr lang="en-US" dirty="0"/>
                  <a:t>)</a:t>
                </a:r>
                <a:endParaRPr lang="ru-RU" dirty="0"/>
              </a:p>
            </p:txBody>
          </p:sp>
          <p:sp>
            <p:nvSpPr>
              <p:cNvPr id="70" name="Rectangle 69">
                <a:extLst>
                  <a:ext uri="{FF2B5EF4-FFF2-40B4-BE49-F238E27FC236}">
                    <a16:creationId xmlns:a16="http://schemas.microsoft.com/office/drawing/2014/main" id="{1AE8B08A-B058-4664-BFB2-EE1FA6F50820}"/>
                  </a:ext>
                </a:extLst>
              </p:cNvPr>
              <p:cNvSpPr/>
              <p:nvPr/>
            </p:nvSpPr>
            <p:spPr>
              <a:xfrm>
                <a:off x="372541" y="3816547"/>
                <a:ext cx="845962"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2</a:t>
                </a:r>
                <a:r>
                  <a:rPr lang="en-US" dirty="0"/>
                  <a:t> </a:t>
                </a:r>
                <a:r>
                  <a:rPr lang="en-US" dirty="0">
                    <a:solidFill>
                      <a:srgbClr val="FF0000"/>
                    </a:solidFill>
                  </a:rPr>
                  <a:t>closed</a:t>
                </a:r>
                <a:endParaRPr lang="ru-RU" dirty="0">
                  <a:solidFill>
                    <a:srgbClr val="FF0000"/>
                  </a:solidFill>
                </a:endParaRPr>
              </a:p>
            </p:txBody>
          </p:sp>
          <p:sp>
            <p:nvSpPr>
              <p:cNvPr id="71" name="Rectangle 70">
                <a:extLst>
                  <a:ext uri="{FF2B5EF4-FFF2-40B4-BE49-F238E27FC236}">
                    <a16:creationId xmlns:a16="http://schemas.microsoft.com/office/drawing/2014/main" id="{2D47C762-4210-431A-98A8-FEE8D796D25E}"/>
                  </a:ext>
                </a:extLst>
              </p:cNvPr>
              <p:cNvSpPr/>
              <p:nvPr/>
            </p:nvSpPr>
            <p:spPr>
              <a:xfrm>
                <a:off x="341968" y="4417054"/>
                <a:ext cx="2758262"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3</a:t>
                </a:r>
                <a:r>
                  <a:rPr lang="en-US" dirty="0">
                    <a:solidFill>
                      <a:srgbClr val="222222"/>
                    </a:solidFill>
                    <a:latin typeface="Arial" panose="020B0604020202020204" pitchFamily="34" charset="0"/>
                  </a:rPr>
                  <a:t> </a:t>
                </a:r>
                <a:r>
                  <a:rPr lang="en-US" dirty="0"/>
                  <a:t>Interworking with external nw.</a:t>
                </a:r>
                <a:endParaRPr lang="ru-RU" dirty="0"/>
              </a:p>
            </p:txBody>
          </p:sp>
          <p:sp>
            <p:nvSpPr>
              <p:cNvPr id="72" name="Rectangle 71">
                <a:extLst>
                  <a:ext uri="{FF2B5EF4-FFF2-40B4-BE49-F238E27FC236}">
                    <a16:creationId xmlns:a16="http://schemas.microsoft.com/office/drawing/2014/main" id="{448B3BD2-21D0-4967-A67E-DB54BE1A50AC}"/>
                  </a:ext>
                </a:extLst>
              </p:cNvPr>
              <p:cNvSpPr/>
              <p:nvPr/>
            </p:nvSpPr>
            <p:spPr>
              <a:xfrm>
                <a:off x="359159" y="4962832"/>
                <a:ext cx="1996170"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4</a:t>
                </a:r>
                <a:r>
                  <a:rPr lang="en-US" dirty="0">
                    <a:solidFill>
                      <a:srgbClr val="222222"/>
                    </a:solidFill>
                    <a:latin typeface="Arial" panose="020B0604020202020204" pitchFamily="34" charset="0"/>
                  </a:rPr>
                  <a:t> </a:t>
                </a:r>
                <a:r>
                  <a:rPr lang="en-US" dirty="0"/>
                  <a:t>MAP/GTP / BCH/SS</a:t>
                </a:r>
                <a:endParaRPr lang="ru-RU" dirty="0"/>
              </a:p>
            </p:txBody>
          </p:sp>
          <p:sp>
            <p:nvSpPr>
              <p:cNvPr id="73" name="Rectangle 72">
                <a:extLst>
                  <a:ext uri="{FF2B5EF4-FFF2-40B4-BE49-F238E27FC236}">
                    <a16:creationId xmlns:a16="http://schemas.microsoft.com/office/drawing/2014/main" id="{09AC4AEC-68BB-47B7-A0C5-531E1AC0628F}"/>
                  </a:ext>
                </a:extLst>
              </p:cNvPr>
              <p:cNvSpPr/>
              <p:nvPr/>
            </p:nvSpPr>
            <p:spPr>
              <a:xfrm>
                <a:off x="359159" y="5497911"/>
                <a:ext cx="742088" cy="358020"/>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5</a:t>
                </a:r>
                <a:r>
                  <a:rPr lang="en-US" dirty="0"/>
                  <a:t> OSA</a:t>
                </a:r>
                <a:r>
                  <a:rPr lang="en-US" dirty="0">
                    <a:solidFill>
                      <a:srgbClr val="222222"/>
                    </a:solidFill>
                    <a:latin typeface="Arial" panose="020B0604020202020204" pitchFamily="34" charset="0"/>
                  </a:rPr>
                  <a:t> </a:t>
                </a:r>
                <a:endParaRPr lang="ru-RU" dirty="0"/>
              </a:p>
            </p:txBody>
          </p:sp>
        </p:grpSp>
        <p:sp>
          <p:nvSpPr>
            <p:cNvPr id="68" name="Rectangle 67">
              <a:extLst>
                <a:ext uri="{FF2B5EF4-FFF2-40B4-BE49-F238E27FC236}">
                  <a16:creationId xmlns:a16="http://schemas.microsoft.com/office/drawing/2014/main" id="{2F210A47-9CEC-4AA0-BA7B-F16CE0CB3B3C}"/>
                </a:ext>
              </a:extLst>
            </p:cNvPr>
            <p:cNvSpPr/>
            <p:nvPr/>
          </p:nvSpPr>
          <p:spPr>
            <a:xfrm>
              <a:off x="359159" y="6032990"/>
              <a:ext cx="3429272" cy="369332"/>
            </a:xfrm>
            <a:prstGeom prst="rect">
              <a:avLst/>
            </a:prstGeom>
          </p:spPr>
          <p:txBody>
            <a:bodyPr wrap="none">
              <a:spAutoFit/>
            </a:bodyPr>
            <a:lstStyle/>
            <a:p>
              <a:r>
                <a:rPr lang="en-US" b="1" dirty="0">
                  <a:solidFill>
                    <a:schemeClr val="accent1">
                      <a:lumMod val="50000"/>
                    </a:schemeClr>
                  </a:solidFill>
                  <a:latin typeface="Arial" panose="020B0604020202020204" pitchFamily="34" charset="0"/>
                </a:rPr>
                <a:t>6</a:t>
              </a:r>
              <a:r>
                <a:rPr lang="en-US" dirty="0"/>
                <a:t> Smart Card Applying Aspects</a:t>
              </a:r>
              <a:r>
                <a:rPr lang="en-US" b="1" dirty="0">
                  <a:solidFill>
                    <a:schemeClr val="accent1">
                      <a:lumMod val="50000"/>
                    </a:schemeClr>
                  </a:solidFill>
                  <a:latin typeface="Arial" panose="020B0604020202020204" pitchFamily="34" charset="0"/>
                </a:rPr>
                <a:t> </a:t>
              </a:r>
              <a:endParaRPr lang="ru-RU" b="1" dirty="0">
                <a:solidFill>
                  <a:schemeClr val="accent1">
                    <a:lumMod val="50000"/>
                  </a:schemeClr>
                </a:solidFill>
              </a:endParaRPr>
            </a:p>
          </p:txBody>
        </p:sp>
      </p:grpSp>
      <p:sp>
        <p:nvSpPr>
          <p:cNvPr id="77" name="Rectangle 76">
            <a:extLst>
              <a:ext uri="{FF2B5EF4-FFF2-40B4-BE49-F238E27FC236}">
                <a16:creationId xmlns:a16="http://schemas.microsoft.com/office/drawing/2014/main" id="{3026C94B-B7B0-4BCC-8B97-42F675245EB4}"/>
              </a:ext>
            </a:extLst>
          </p:cNvPr>
          <p:cNvSpPr/>
          <p:nvPr/>
        </p:nvSpPr>
        <p:spPr>
          <a:xfrm>
            <a:off x="350552" y="3227276"/>
            <a:ext cx="3353990" cy="45387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spTree>
    <p:extLst>
      <p:ext uri="{BB962C8B-B14F-4D97-AF65-F5344CB8AC3E}">
        <p14:creationId xmlns:p14="http://schemas.microsoft.com/office/powerpoint/2010/main" val="22166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14701-7E3E-4FD4-BDA5-2341875FB4D0}"/>
              </a:ext>
            </a:extLst>
          </p:cNvPr>
          <p:cNvSpPr>
            <a:spLocks noGrp="1"/>
          </p:cNvSpPr>
          <p:nvPr>
            <p:ph type="title"/>
          </p:nvPr>
        </p:nvSpPr>
        <p:spPr>
          <a:xfrm>
            <a:off x="816590" y="830188"/>
            <a:ext cx="10363200" cy="720080"/>
          </a:xfrm>
          <a:effectLst/>
        </p:spPr>
        <p:txBody>
          <a:bodyPr/>
          <a:lstStyle/>
          <a:p>
            <a:r>
              <a:rPr lang="ru-RU" dirty="0"/>
              <a:t>Версионность и нумерация</a:t>
            </a:r>
            <a:endParaRPr lang="en-US" dirty="0"/>
          </a:p>
        </p:txBody>
      </p:sp>
      <p:sp>
        <p:nvSpPr>
          <p:cNvPr id="7" name="Rectangle 6">
            <a:extLst>
              <a:ext uri="{FF2B5EF4-FFF2-40B4-BE49-F238E27FC236}">
                <a16:creationId xmlns:a16="http://schemas.microsoft.com/office/drawing/2014/main" id="{A3B9A1E1-E283-45B0-8233-5CF4D7B02A3D}"/>
              </a:ext>
            </a:extLst>
          </p:cNvPr>
          <p:cNvSpPr/>
          <p:nvPr/>
        </p:nvSpPr>
        <p:spPr>
          <a:xfrm>
            <a:off x="551384" y="1700808"/>
            <a:ext cx="5947269" cy="1200329"/>
          </a:xfrm>
          <a:prstGeom prst="rect">
            <a:avLst/>
          </a:prstGeom>
        </p:spPr>
        <p:txBody>
          <a:bodyPr wrap="none">
            <a:spAutoFit/>
          </a:bodyPr>
          <a:lstStyle/>
          <a:p>
            <a:r>
              <a:rPr lang="en-US" sz="3600" dirty="0">
                <a:solidFill>
                  <a:schemeClr val="tx2">
                    <a:lumMod val="50000"/>
                  </a:schemeClr>
                </a:solidFill>
              </a:rPr>
              <a:t>TR</a:t>
            </a:r>
            <a:r>
              <a:rPr lang="en-US" sz="3600" dirty="0"/>
              <a:t> – </a:t>
            </a:r>
            <a:r>
              <a:rPr lang="en-US" sz="3600" dirty="0">
                <a:solidFill>
                  <a:schemeClr val="tx2">
                    <a:lumMod val="50000"/>
                  </a:schemeClr>
                </a:solidFill>
              </a:rPr>
              <a:t>T</a:t>
            </a:r>
            <a:r>
              <a:rPr lang="en-US" sz="3600" dirty="0"/>
              <a:t>echnical </a:t>
            </a:r>
            <a:r>
              <a:rPr lang="en-US" sz="3600" dirty="0">
                <a:solidFill>
                  <a:schemeClr val="tx2">
                    <a:lumMod val="50000"/>
                  </a:schemeClr>
                </a:solidFill>
              </a:rPr>
              <a:t>R</a:t>
            </a:r>
            <a:r>
              <a:rPr lang="en-US" sz="3600" dirty="0"/>
              <a:t>eport</a:t>
            </a:r>
          </a:p>
          <a:p>
            <a:r>
              <a:rPr lang="en-US" sz="3600" dirty="0">
                <a:solidFill>
                  <a:schemeClr val="tx2">
                    <a:lumMod val="50000"/>
                  </a:schemeClr>
                </a:solidFill>
              </a:rPr>
              <a:t>TS</a:t>
            </a:r>
            <a:r>
              <a:rPr lang="en-US" sz="3600" dirty="0"/>
              <a:t> – </a:t>
            </a:r>
            <a:r>
              <a:rPr lang="en-US" sz="3600" dirty="0">
                <a:solidFill>
                  <a:schemeClr val="tx2">
                    <a:lumMod val="50000"/>
                  </a:schemeClr>
                </a:solidFill>
              </a:rPr>
              <a:t>T</a:t>
            </a:r>
            <a:r>
              <a:rPr lang="en-US" sz="3600" dirty="0"/>
              <a:t>echnical </a:t>
            </a:r>
            <a:r>
              <a:rPr lang="en-US" sz="3600" dirty="0">
                <a:solidFill>
                  <a:schemeClr val="tx2">
                    <a:lumMod val="50000"/>
                  </a:schemeClr>
                </a:solidFill>
              </a:rPr>
              <a:t>S</a:t>
            </a:r>
            <a:r>
              <a:rPr lang="en-US" sz="3600" dirty="0"/>
              <a:t>pecification</a:t>
            </a:r>
            <a:endParaRPr lang="ru-RU" sz="3600" dirty="0"/>
          </a:p>
        </p:txBody>
      </p:sp>
      <p:sp>
        <p:nvSpPr>
          <p:cNvPr id="8" name="Rectangle 7">
            <a:extLst>
              <a:ext uri="{FF2B5EF4-FFF2-40B4-BE49-F238E27FC236}">
                <a16:creationId xmlns:a16="http://schemas.microsoft.com/office/drawing/2014/main" id="{558BECE4-0824-4A33-A7A0-44A46860F847}"/>
              </a:ext>
            </a:extLst>
          </p:cNvPr>
          <p:cNvSpPr/>
          <p:nvPr/>
        </p:nvSpPr>
        <p:spPr>
          <a:xfrm>
            <a:off x="2279576" y="3380124"/>
            <a:ext cx="8026471" cy="100811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a:latin typeface="Arial" pitchFamily="34" charset="0"/>
              <a:cs typeface="Arial" pitchFamily="34" charset="0"/>
            </a:endParaRPr>
          </a:p>
        </p:txBody>
      </p:sp>
      <p:graphicFrame>
        <p:nvGraphicFramePr>
          <p:cNvPr id="9" name="Table 8">
            <a:extLst>
              <a:ext uri="{FF2B5EF4-FFF2-40B4-BE49-F238E27FC236}">
                <a16:creationId xmlns:a16="http://schemas.microsoft.com/office/drawing/2014/main" id="{3B71EB3F-E978-4633-B31B-2291801BC8DA}"/>
              </a:ext>
            </a:extLst>
          </p:cNvPr>
          <p:cNvGraphicFramePr>
            <a:graphicFrameLocks noGrp="1"/>
          </p:cNvGraphicFramePr>
          <p:nvPr>
            <p:extLst>
              <p:ext uri="{D42A27DB-BD31-4B8C-83A1-F6EECF244321}">
                <p14:modId xmlns:p14="http://schemas.microsoft.com/office/powerpoint/2010/main" val="1712480239"/>
              </p:ext>
            </p:extLst>
          </p:nvPr>
        </p:nvGraphicFramePr>
        <p:xfrm>
          <a:off x="2601192" y="3565516"/>
          <a:ext cx="7588572" cy="548640"/>
        </p:xfrm>
        <a:graphic>
          <a:graphicData uri="http://schemas.openxmlformats.org/drawingml/2006/table">
            <a:tbl>
              <a:tblPr>
                <a:tableStyleId>{5C22544A-7EE6-4342-B048-85BDC9FD1C3A}</a:tableStyleId>
              </a:tblPr>
              <a:tblGrid>
                <a:gridCol w="7588572">
                  <a:extLst>
                    <a:ext uri="{9D8B030D-6E8A-4147-A177-3AD203B41FA5}">
                      <a16:colId xmlns:a16="http://schemas.microsoft.com/office/drawing/2014/main" val="2132096821"/>
                    </a:ext>
                  </a:extLst>
                </a:gridCol>
              </a:tblGrid>
              <a:tr h="502920">
                <a:tc>
                  <a:txBody>
                    <a:bodyPr/>
                    <a:lstStyle/>
                    <a:p>
                      <a:pPr marL="0" marR="0" algn="r">
                        <a:spcBef>
                          <a:spcPts val="0"/>
                        </a:spcBef>
                        <a:spcAft>
                          <a:spcPts val="0"/>
                        </a:spcAft>
                      </a:pPr>
                      <a:r>
                        <a:rPr lang="en-GB" sz="3600" dirty="0">
                          <a:effectLst/>
                        </a:rPr>
                        <a:t>3GPP TS 36.201 V15.2.0 (2018-12)</a:t>
                      </a:r>
                      <a:endParaRPr lang="en-US" sz="3600" dirty="0">
                        <a:effectLst/>
                        <a:latin typeface="Arial" panose="020B0604020202020204" pitchFamily="34" charset="0"/>
                        <a:ea typeface="MS Mincho" panose="02020609040205080304" pitchFamily="49" charset="-128"/>
                        <a:cs typeface="Times New Roman" panose="02020603050405020304" pitchFamily="18" charset="0"/>
                      </a:endParaRPr>
                    </a:p>
                  </a:txBody>
                  <a:tcPr marL="0" marR="0" marT="0" marB="0">
                    <a:noFill/>
                  </a:tcPr>
                </a:tc>
                <a:extLst>
                  <a:ext uri="{0D108BD9-81ED-4DB2-BD59-A6C34878D82A}">
                    <a16:rowId xmlns:a16="http://schemas.microsoft.com/office/drawing/2014/main" val="1812732250"/>
                  </a:ext>
                </a:extLst>
              </a:tr>
            </a:tbl>
          </a:graphicData>
        </a:graphic>
      </p:graphicFrame>
      <p:cxnSp>
        <p:nvCxnSpPr>
          <p:cNvPr id="13" name="Connector: Elbow 12">
            <a:extLst>
              <a:ext uri="{FF2B5EF4-FFF2-40B4-BE49-F238E27FC236}">
                <a16:creationId xmlns:a16="http://schemas.microsoft.com/office/drawing/2014/main" id="{D9C66E74-10D9-4793-A082-DDC8CC4BCB23}"/>
              </a:ext>
            </a:extLst>
          </p:cNvPr>
          <p:cNvCxnSpPr>
            <a:cxnSpLocks/>
          </p:cNvCxnSpPr>
          <p:nvPr/>
        </p:nvCxnSpPr>
        <p:spPr>
          <a:xfrm>
            <a:off x="5231906" y="2030833"/>
            <a:ext cx="1889017" cy="1262180"/>
          </a:xfrm>
          <a:prstGeom prst="bentConnector3">
            <a:avLst>
              <a:gd name="adj1" fmla="val 99841"/>
            </a:avLst>
          </a:prstGeom>
          <a:ln w="95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6718B06-DCC2-4CB1-9B9B-B8E1543B60CD}"/>
              </a:ext>
            </a:extLst>
          </p:cNvPr>
          <p:cNvSpPr/>
          <p:nvPr/>
        </p:nvSpPr>
        <p:spPr>
          <a:xfrm>
            <a:off x="335360" y="5286831"/>
            <a:ext cx="4176464" cy="923330"/>
          </a:xfrm>
          <a:prstGeom prst="rect">
            <a:avLst/>
          </a:prstGeom>
        </p:spPr>
        <p:txBody>
          <a:bodyPr wrap="square">
            <a:spAutoFit/>
          </a:bodyPr>
          <a:lstStyle/>
          <a:p>
            <a:pPr algn="ctr"/>
            <a:r>
              <a:rPr lang="en-US" dirty="0">
                <a:latin typeface="Arial" panose="020B0604020202020204" pitchFamily="34" charset="0"/>
              </a:rPr>
              <a:t>C</a:t>
            </a:r>
            <a:r>
              <a:rPr lang="ru-RU" dirty="0">
                <a:latin typeface="Arial" panose="020B0604020202020204" pitchFamily="34" charset="0"/>
              </a:rPr>
              <a:t>ЕРИЯ</a:t>
            </a:r>
          </a:p>
          <a:p>
            <a:pPr algn="ctr"/>
            <a:r>
              <a:rPr lang="en-US" dirty="0">
                <a:solidFill>
                  <a:srgbClr val="555555"/>
                </a:solidFill>
                <a:latin typeface="Arial" panose="020B0604020202020204" pitchFamily="34" charset="0"/>
              </a:rPr>
              <a:t>LTE (Evolved UTRA), LTE-Advanced, </a:t>
            </a:r>
            <a:endParaRPr lang="ru-RU" dirty="0">
              <a:solidFill>
                <a:srgbClr val="555555"/>
              </a:solidFill>
              <a:latin typeface="Arial" panose="020B0604020202020204" pitchFamily="34" charset="0"/>
            </a:endParaRPr>
          </a:p>
          <a:p>
            <a:pPr algn="ctr"/>
            <a:r>
              <a:rPr lang="en-US" dirty="0">
                <a:solidFill>
                  <a:srgbClr val="555555"/>
                </a:solidFill>
                <a:latin typeface="Arial" panose="020B0604020202020204" pitchFamily="34" charset="0"/>
              </a:rPr>
              <a:t>LTE-Advanced Pro radio technology</a:t>
            </a:r>
            <a:endParaRPr lang="ru-RU" dirty="0"/>
          </a:p>
        </p:txBody>
      </p:sp>
      <p:cxnSp>
        <p:nvCxnSpPr>
          <p:cNvPr id="53" name="Connector: Elbow 52">
            <a:extLst>
              <a:ext uri="{FF2B5EF4-FFF2-40B4-BE49-F238E27FC236}">
                <a16:creationId xmlns:a16="http://schemas.microsoft.com/office/drawing/2014/main" id="{A7EE0F56-D0B8-40D6-B016-21BD0319B8BE}"/>
              </a:ext>
            </a:extLst>
          </p:cNvPr>
          <p:cNvCxnSpPr>
            <a:cxnSpLocks/>
          </p:cNvCxnSpPr>
          <p:nvPr/>
        </p:nvCxnSpPr>
        <p:spPr>
          <a:xfrm rot="5400000" flipH="1" flipV="1">
            <a:off x="3386611" y="3403039"/>
            <a:ext cx="761025" cy="2861108"/>
          </a:xfrm>
          <a:prstGeom prst="bentConnector3">
            <a:avLst/>
          </a:prstGeom>
          <a:ln w="95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5757A04-189F-42EB-85A7-C5608D92FDCF}"/>
              </a:ext>
            </a:extLst>
          </p:cNvPr>
          <p:cNvSpPr/>
          <p:nvPr/>
        </p:nvSpPr>
        <p:spPr>
          <a:xfrm>
            <a:off x="7031204" y="5416513"/>
            <a:ext cx="2515112" cy="369332"/>
          </a:xfrm>
          <a:prstGeom prst="rect">
            <a:avLst/>
          </a:prstGeom>
        </p:spPr>
        <p:txBody>
          <a:bodyPr wrap="none">
            <a:spAutoFit/>
          </a:bodyPr>
          <a:lstStyle/>
          <a:p>
            <a:r>
              <a:rPr lang="ru-RU" dirty="0">
                <a:latin typeface="Arial" panose="020B0604020202020204" pitchFamily="34" charset="0"/>
              </a:rPr>
              <a:t>НОМЕР ДОКУМЕНТА</a:t>
            </a:r>
            <a:endParaRPr lang="ru-RU" dirty="0"/>
          </a:p>
        </p:txBody>
      </p:sp>
      <p:graphicFrame>
        <p:nvGraphicFramePr>
          <p:cNvPr id="59" name="Table 58">
            <a:extLst>
              <a:ext uri="{FF2B5EF4-FFF2-40B4-BE49-F238E27FC236}">
                <a16:creationId xmlns:a16="http://schemas.microsoft.com/office/drawing/2014/main" id="{EAB35F61-0FA1-493B-8628-4DCFDDF18CAE}"/>
              </a:ext>
            </a:extLst>
          </p:cNvPr>
          <p:cNvGraphicFramePr>
            <a:graphicFrameLocks noGrp="1"/>
          </p:cNvGraphicFramePr>
          <p:nvPr>
            <p:extLst>
              <p:ext uri="{D42A27DB-BD31-4B8C-83A1-F6EECF244321}">
                <p14:modId xmlns:p14="http://schemas.microsoft.com/office/powerpoint/2010/main" val="795840715"/>
              </p:ext>
            </p:extLst>
          </p:nvPr>
        </p:nvGraphicFramePr>
        <p:xfrm>
          <a:off x="6096000" y="5790841"/>
          <a:ext cx="4385521" cy="274320"/>
        </p:xfrm>
        <a:graphic>
          <a:graphicData uri="http://schemas.openxmlformats.org/drawingml/2006/table">
            <a:tbl>
              <a:tblPr>
                <a:tableStyleId>{5C22544A-7EE6-4342-B048-85BDC9FD1C3A}</a:tableStyleId>
              </a:tblPr>
              <a:tblGrid>
                <a:gridCol w="4385521">
                  <a:extLst>
                    <a:ext uri="{9D8B030D-6E8A-4147-A177-3AD203B41FA5}">
                      <a16:colId xmlns:a16="http://schemas.microsoft.com/office/drawing/2014/main" val="3072331431"/>
                    </a:ext>
                  </a:extLst>
                </a:gridCol>
              </a:tblGrid>
              <a:tr h="0">
                <a:tc>
                  <a:txBody>
                    <a:bodyPr/>
                    <a:lstStyle/>
                    <a:p>
                      <a:pPr marL="0" marR="0" algn="r" latinLnBrk="1">
                        <a:spcBef>
                          <a:spcPts val="0"/>
                        </a:spcBef>
                        <a:spcAft>
                          <a:spcPts val="0"/>
                        </a:spcAft>
                      </a:pPr>
                      <a:r>
                        <a:rPr lang="en-GB" sz="1800" kern="1200" dirty="0">
                          <a:solidFill>
                            <a:srgbClr val="555555"/>
                          </a:solidFill>
                          <a:latin typeface="Arial" panose="020B0604020202020204" pitchFamily="34" charset="0"/>
                          <a:ea typeface="+mn-ea"/>
                          <a:cs typeface="+mn-cs"/>
                        </a:rPr>
                        <a:t>LTE</a:t>
                      </a:r>
                      <a:r>
                        <a:rPr lang="en-GB" sz="1700" dirty="0">
                          <a:effectLst/>
                        </a:rPr>
                        <a:t> </a:t>
                      </a:r>
                      <a:r>
                        <a:rPr lang="en-GB" sz="1800" kern="1200" dirty="0">
                          <a:solidFill>
                            <a:srgbClr val="555555"/>
                          </a:solidFill>
                          <a:latin typeface="Arial" panose="020B0604020202020204" pitchFamily="34" charset="0"/>
                          <a:ea typeface="+mn-ea"/>
                          <a:cs typeface="+mn-cs"/>
                        </a:rPr>
                        <a:t>physical layer; General description</a:t>
                      </a:r>
                      <a:endParaRPr lang="en-US" sz="1800" kern="1200" dirty="0">
                        <a:solidFill>
                          <a:srgbClr val="555555"/>
                        </a:solidFill>
                        <a:latin typeface="Arial" panose="020B0604020202020204" pitchFamily="34" charset="0"/>
                        <a:ea typeface="+mn-ea"/>
                        <a:cs typeface="+mn-cs"/>
                      </a:endParaRPr>
                    </a:p>
                  </a:txBody>
                  <a:tcPr marL="0" marR="0" marT="0" marB="0">
                    <a:noFill/>
                  </a:tcPr>
                </a:tc>
                <a:extLst>
                  <a:ext uri="{0D108BD9-81ED-4DB2-BD59-A6C34878D82A}">
                    <a16:rowId xmlns:a16="http://schemas.microsoft.com/office/drawing/2014/main" val="1984562701"/>
                  </a:ext>
                </a:extLst>
              </a:tr>
            </a:tbl>
          </a:graphicData>
        </a:graphic>
      </p:graphicFrame>
      <p:cxnSp>
        <p:nvCxnSpPr>
          <p:cNvPr id="61" name="Connector: Elbow 60">
            <a:extLst>
              <a:ext uri="{FF2B5EF4-FFF2-40B4-BE49-F238E27FC236}">
                <a16:creationId xmlns:a16="http://schemas.microsoft.com/office/drawing/2014/main" id="{3451C0FA-0B63-4223-AAAF-9B531147F64D}"/>
              </a:ext>
            </a:extLst>
          </p:cNvPr>
          <p:cNvCxnSpPr>
            <a:cxnSpLocks/>
          </p:cNvCxnSpPr>
          <p:nvPr/>
        </p:nvCxnSpPr>
        <p:spPr>
          <a:xfrm rot="16200000" flipV="1">
            <a:off x="6679682" y="3770934"/>
            <a:ext cx="990928" cy="2295426"/>
          </a:xfrm>
          <a:prstGeom prst="bentConnector3">
            <a:avLst/>
          </a:prstGeom>
          <a:ln w="95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660573"/>
      </p:ext>
    </p:extLst>
  </p:cSld>
  <p:clrMapOvr>
    <a:masterClrMapping/>
  </p:clrMapOvr>
</p:sld>
</file>

<file path=ppt/theme/theme1.xml><?xml version="1.0" encoding="utf-8"?>
<a:theme xmlns:a="http://schemas.openxmlformats.org/drawingml/2006/main" name="MW_2014_Public_widescreen">
  <a:themeElements>
    <a:clrScheme name="TMW_PPT">
      <a:dk1>
        <a:sysClr val="windowText" lastClr="000000"/>
      </a:dk1>
      <a:lt1>
        <a:sysClr val="window" lastClr="FFFFFF"/>
      </a:lt1>
      <a:dk2>
        <a:srgbClr val="125687"/>
      </a:dk2>
      <a:lt2>
        <a:srgbClr val="EEECE1"/>
      </a:lt2>
      <a:accent1>
        <a:srgbClr val="95B3D7"/>
      </a:accent1>
      <a:accent2>
        <a:srgbClr val="781414"/>
      </a:accent2>
      <a:accent3>
        <a:srgbClr val="697819"/>
      </a:accent3>
      <a:accent4>
        <a:srgbClr val="D27809"/>
      </a:accent4>
      <a:accent5>
        <a:srgbClr val="BFBFBF"/>
      </a:accent5>
      <a:accent6>
        <a:srgbClr val="E5DD9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Exponenta_Helvetica_16х9.potx" id="{EA6FB564-D794-4165-8B55-22E0EC83F16A}" vid="{80C8393F-E81B-4DDF-BCCC-1ABE846309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1A7137BF8BA2A4088BD2721F01904C9" ma:contentTypeVersion="14" ma:contentTypeDescription="Create a new document." ma:contentTypeScope="" ma:versionID="1c1ed4f586b9e53a8708f27f4f65d64e">
  <xsd:schema xmlns:xsd="http://www.w3.org/2001/XMLSchema" xmlns:xs="http://www.w3.org/2001/XMLSchema" xmlns:p="http://schemas.microsoft.com/office/2006/metadata/properties" xmlns:ns2="5c85acdc-a394-4ae0-8c72-fb4a95b3d573" targetNamespace="http://schemas.microsoft.com/office/2006/metadata/properties" ma:root="true" ma:fieldsID="55e2521e7df4d5c11309cefaa7c01562" ns2:_="">
    <xsd:import namespace="5c85acdc-a394-4ae0-8c72-fb4a95b3d57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85acdc-a394-4ae0-8c72-fb4a95b3d5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5c85acdc-a394-4ae0-8c72-fb4a95b3d573">FV3TYEPWNNQC-81-1422</_dlc_DocId>
    <_dlc_DocIdUrl xmlns="5c85acdc-a394-4ae0-8c72-fb4a95b3d573">
      <Url>http://sharepoint/marketing/marcomm/webinars/natick/_layouts/15/DocIdRedir.aspx?ID=FV3TYEPWNNQC-81-1422</Url>
      <Description>FV3TYEPWNNQC-81-1422</Description>
    </_dlc_DocIdUrl>
  </documentManagement>
</p:properties>
</file>

<file path=customXml/itemProps1.xml><?xml version="1.0" encoding="utf-8"?>
<ds:datastoreItem xmlns:ds="http://schemas.openxmlformats.org/officeDocument/2006/customXml" ds:itemID="{8A212822-65D9-45C1-A403-9ADFC02CC10B}">
  <ds:schemaRefs>
    <ds:schemaRef ds:uri="http://schemas.microsoft.com/sharepoint/v3/contenttype/forms"/>
  </ds:schemaRefs>
</ds:datastoreItem>
</file>

<file path=customXml/itemProps2.xml><?xml version="1.0" encoding="utf-8"?>
<ds:datastoreItem xmlns:ds="http://schemas.openxmlformats.org/officeDocument/2006/customXml" ds:itemID="{F0F8B087-8B5E-411B-A3E4-9EAD630DB00C}">
  <ds:schemaRefs>
    <ds:schemaRef ds:uri="http://schemas.microsoft.com/sharepoint/events"/>
  </ds:schemaRefs>
</ds:datastoreItem>
</file>

<file path=customXml/itemProps3.xml><?xml version="1.0" encoding="utf-8"?>
<ds:datastoreItem xmlns:ds="http://schemas.openxmlformats.org/officeDocument/2006/customXml" ds:itemID="{16D31D7F-5FF2-4E97-B4AF-F2775F5041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85acdc-a394-4ae0-8c72-fb4a95b3d5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93114DE-72C0-466B-AF0C-D142ED580771}">
  <ds:schemaRefs>
    <ds:schemaRef ds:uri="http://purl.org/dc/elements/1.1/"/>
    <ds:schemaRef ds:uri="5c85acdc-a394-4ae0-8c72-fb4a95b3d573"/>
    <ds:schemaRef ds:uri="http://schemas.openxmlformats.org/package/2006/metadata/core-properties"/>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8455</TotalTime>
  <Words>1389</Words>
  <Application>Microsoft Office PowerPoint</Application>
  <PresentationFormat>Widescreen</PresentationFormat>
  <Paragraphs>369</Paragraphs>
  <Slides>42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Arial Narrow</vt:lpstr>
      <vt:lpstr>Calibri</vt:lpstr>
      <vt:lpstr>Futura Std Book</vt:lpstr>
      <vt:lpstr>Futura Std Medium</vt:lpstr>
      <vt:lpstr>Helvetica</vt:lpstr>
      <vt:lpstr>myriad-pro</vt:lpstr>
      <vt:lpstr>Times New Roman</vt:lpstr>
      <vt:lpstr>Wingdings</vt:lpstr>
      <vt:lpstr>MW_2014_Public_widescreen</vt:lpstr>
      <vt:lpstr>Разработка и прототипирование систем связи стандарта 5G c использованием  MATLAB   </vt:lpstr>
      <vt:lpstr>PowerPoint Presentation</vt:lpstr>
      <vt:lpstr>Предпосылки к появлению стандарта</vt:lpstr>
      <vt:lpstr>Новые сценарии сетевого взаимодействия</vt:lpstr>
      <vt:lpstr>Основные параметры и терминология</vt:lpstr>
      <vt:lpstr>Временная диаграмма разработки стандарта</vt:lpstr>
      <vt:lpstr>Основные отличия от стандартов предыдущих поколений</vt:lpstr>
      <vt:lpstr>3rd Generation Partnership Project </vt:lpstr>
      <vt:lpstr>Версионность и нумерация</vt:lpstr>
      <vt:lpstr>PowerPoint Presentation</vt:lpstr>
      <vt:lpstr>PowerPoint Presentation</vt:lpstr>
      <vt:lpstr>PowerPoint Presentation</vt:lpstr>
      <vt:lpstr>5G Toolbox</vt:lpstr>
      <vt:lpstr>5G Toolbox – New Product for </vt:lpstr>
      <vt:lpstr>Нововведения относительно LTE</vt:lpstr>
      <vt:lpstr>PowerPoint Presentation</vt:lpstr>
      <vt:lpstr>Частотно временная матрица</vt:lpstr>
      <vt:lpstr>Разнесение поднесущих и длительность слота в 5G NR</vt:lpstr>
      <vt:lpstr>Разбиение полосы по индексам</vt:lpstr>
      <vt:lpstr>СORESET – Control Resource Set</vt:lpstr>
      <vt:lpstr>Сценарии использования 5G Toolbox</vt:lpstr>
      <vt:lpstr>Ключевые опорные проекты и примеры</vt:lpstr>
      <vt:lpstr>Физические каналы и сигналы 5G NR</vt:lpstr>
      <vt:lpstr>Процедура поиска соты</vt:lpstr>
      <vt:lpstr>5G Toolbox – эталонный образец</vt:lpstr>
      <vt:lpstr>5G toolbox + Mapping toolbox</vt:lpstr>
      <vt:lpstr>Поддерживаемые SDR платформы:</vt:lpstr>
      <vt:lpstr>MATLAB on the edge</vt:lpstr>
      <vt:lpstr>PowerPoint Presentation</vt:lpstr>
      <vt:lpstr>IVI - Interchangeable Virtual Instruments</vt:lpstr>
      <vt:lpstr>Интеграция с MATLAB</vt:lpstr>
      <vt:lpstr>PowerPoint Presentation</vt:lpstr>
      <vt:lpstr>MATLAB on the edge</vt:lpstr>
      <vt:lpstr>MATLAB on the edge</vt:lpstr>
      <vt:lpstr>Методология проектирования систем связи 5G ведущими компаниями-разработчиками оборудования для ТС</vt:lpstr>
      <vt:lpstr>Методология проектирования систем связи 5G ведущими компаниями-разработчиками оборудования для ТС</vt:lpstr>
      <vt:lpstr>Модельно-Ориентированное Проектирование </vt:lpstr>
      <vt:lpstr>Модель - спецификация</vt:lpstr>
      <vt:lpstr>Разработка со сквозной верификацией</vt:lpstr>
      <vt:lpstr>Результаты взаимодействия с отечественными компаниями</vt:lpstr>
      <vt:lpstr>Результаты взаимодействия с отечественными компаниями</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Инструменты Matlab Simulink для отладки электронных схем</dc:title>
  <dc:creator>Mnev, Roman</dc:creator>
  <cp:keywords>Version 13.0</cp:keywords>
  <cp:lastModifiedBy>Andrey Kiselnikov</cp:lastModifiedBy>
  <cp:revision>391</cp:revision>
  <dcterms:created xsi:type="dcterms:W3CDTF">2016-12-07T13:19:08Z</dcterms:created>
  <dcterms:modified xsi:type="dcterms:W3CDTF">2019-03-18T09:13:04Z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y fmtid="{D5CDD505-2E9C-101B-9397-08002B2CF9AE}" pid="7" name="ContentTypeId">
    <vt:lpwstr>0x01010081A7137BF8BA2A4088BD2721F01904C9</vt:lpwstr>
  </property>
  <property fmtid="{D5CDD505-2E9C-101B-9397-08002B2CF9AE}" pid="8" name="_dlc_DocIdItemGuid">
    <vt:lpwstr>eae475a8-7f85-4656-9cd0-c3b0755340a1</vt:lpwstr>
  </property>
</Properties>
</file>